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9CE7719-8D80-451D-8F87-A31E6057762F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7D508BC-4C23-4971-9828-3D94770D47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E7719-8D80-451D-8F87-A31E6057762F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08BC-4C23-4971-9828-3D94770D47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9CE7719-8D80-451D-8F87-A31E6057762F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7D508BC-4C23-4971-9828-3D94770D47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E7719-8D80-451D-8F87-A31E6057762F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08BC-4C23-4971-9828-3D94770D47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9CE7719-8D80-451D-8F87-A31E6057762F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7D508BC-4C23-4971-9828-3D94770D47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E7719-8D80-451D-8F87-A31E6057762F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08BC-4C23-4971-9828-3D94770D47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E7719-8D80-451D-8F87-A31E6057762F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08BC-4C23-4971-9828-3D94770D47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E7719-8D80-451D-8F87-A31E6057762F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08BC-4C23-4971-9828-3D94770D47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9CE7719-8D80-451D-8F87-A31E6057762F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08BC-4C23-4971-9828-3D94770D47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E7719-8D80-451D-8F87-A31E6057762F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08BC-4C23-4971-9828-3D94770D47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CE7719-8D80-451D-8F87-A31E6057762F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7D508BC-4C23-4971-9828-3D94770D47D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9CE7719-8D80-451D-8F87-A31E6057762F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7D508BC-4C23-4971-9828-3D94770D47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533400"/>
            <a:ext cx="7615044" cy="2868168"/>
          </a:xfrm>
        </p:spPr>
        <p:txBody>
          <a:bodyPr/>
          <a:lstStyle/>
          <a:p>
            <a:r>
              <a:rPr lang="ru-RU" dirty="0" smtClean="0"/>
              <a:t>ТРЕНАЖЕР.</a:t>
            </a:r>
            <a:r>
              <a:rPr lang="en-US" dirty="0" smtClean="0"/>
              <a:t> B8</a:t>
            </a:r>
            <a:r>
              <a:rPr lang="ru-RU" dirty="0" smtClean="0"/>
              <a:t> </a:t>
            </a:r>
            <a:r>
              <a:rPr lang="ru-RU" i="1" dirty="0" smtClean="0"/>
              <a:t>Геометрический смысл производной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00034" y="5500702"/>
            <a:ext cx="621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Хафизова М.С. –учитель математики </a:t>
            </a:r>
            <a:r>
              <a:rPr lang="ru-RU" dirty="0" err="1" smtClean="0"/>
              <a:t>Бакрчинской</a:t>
            </a:r>
            <a:r>
              <a:rPr lang="ru-RU" dirty="0" smtClean="0"/>
              <a:t> СОШ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1800" dirty="0"/>
              <a:t>На рисунке изображен график производной </a:t>
            </a:r>
            <a:r>
              <a:rPr lang="ru-RU" sz="1800" dirty="0" smtClean="0"/>
              <a:t>функции           </a:t>
            </a:r>
            <a:r>
              <a:rPr lang="ru-RU" sz="1800" dirty="0"/>
              <a:t>, определенной на </a:t>
            </a:r>
            <a:r>
              <a:rPr lang="ru-RU" sz="1800" dirty="0" smtClean="0"/>
              <a:t>интервале               </a:t>
            </a:r>
            <a:r>
              <a:rPr lang="ru-RU" sz="1800" dirty="0"/>
              <a:t>. В какой точке отрезка принимает наибольшее </a:t>
            </a:r>
            <a:r>
              <a:rPr lang="ru-RU" sz="1800" dirty="0" smtClean="0"/>
              <a:t>значение        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24" name="Содержимое 23" descr="task-4/ps/task-4.1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714488"/>
            <a:ext cx="385765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214546" y="3429000"/>
            <a:ext cx="2357454" cy="719139"/>
          </a:xfrm>
          <a:prstGeom prst="wedgeEllipseCallout">
            <a:avLst>
              <a:gd name="adj1" fmla="val -72150"/>
              <a:gd name="adj2" fmla="val 33695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2285984" y="4643446"/>
            <a:ext cx="2357454" cy="576263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143108" y="2000240"/>
            <a:ext cx="2286016" cy="720725"/>
          </a:xfrm>
          <a:prstGeom prst="wedgeEllipseCallout">
            <a:avLst>
              <a:gd name="adj1" fmla="val -85458"/>
              <a:gd name="adj2" fmla="val 62654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285720" y="3714752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-4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285720" y="23574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-3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357158" y="507207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pic>
        <p:nvPicPr>
          <p:cNvPr id="17" name="Рисунок 16" descr="f(x)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44" y="285728"/>
            <a:ext cx="500066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(-2; 12)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500042"/>
            <a:ext cx="733426" cy="323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f(x)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857232"/>
            <a:ext cx="357190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484"/>
          <p:cNvSpPr>
            <a:spLocks noChangeArrowheads="1"/>
          </p:cNvSpPr>
          <p:nvPr/>
        </p:nvSpPr>
        <p:spPr bwMode="auto">
          <a:xfrm>
            <a:off x="6751653" y="3271837"/>
            <a:ext cx="106363" cy="85725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1800" dirty="0"/>
              <a:t>На рисунке изображен график производной </a:t>
            </a:r>
            <a:r>
              <a:rPr lang="ru-RU" sz="1800" dirty="0" smtClean="0"/>
              <a:t>функции           </a:t>
            </a:r>
            <a:r>
              <a:rPr lang="ru-RU" sz="1800" dirty="0"/>
              <a:t>, определенной на </a:t>
            </a:r>
            <a:r>
              <a:rPr lang="ru-RU" sz="1800" dirty="0" smtClean="0"/>
              <a:t>интервале                 </a:t>
            </a:r>
            <a:r>
              <a:rPr lang="ru-RU" sz="1800" dirty="0"/>
              <a:t>Найдите количество точек максимума функции </a:t>
            </a:r>
            <a:r>
              <a:rPr lang="ru-RU" sz="1800" dirty="0" smtClean="0"/>
              <a:t>            на отрезке               </a:t>
            </a:r>
            <a:r>
              <a:rPr lang="ru-RU" sz="1800" dirty="0"/>
              <a:t>.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23" name="Содержимое 22" descr="task-5/ps/task-5.1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071546"/>
            <a:ext cx="648438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986"/>
          <p:cNvSpPr>
            <a:spLocks noChangeArrowheads="1"/>
          </p:cNvSpPr>
          <p:nvPr/>
        </p:nvSpPr>
        <p:spPr bwMode="auto">
          <a:xfrm>
            <a:off x="2143108" y="4000504"/>
            <a:ext cx="2357454" cy="719139"/>
          </a:xfrm>
          <a:prstGeom prst="wedgeEllipseCallout">
            <a:avLst>
              <a:gd name="adj1" fmla="val -72738"/>
              <a:gd name="adj2" fmla="val 64520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1" name="AutoShape 1986"/>
          <p:cNvSpPr>
            <a:spLocks noChangeArrowheads="1"/>
          </p:cNvSpPr>
          <p:nvPr/>
        </p:nvSpPr>
        <p:spPr bwMode="auto">
          <a:xfrm>
            <a:off x="5786446" y="5143512"/>
            <a:ext cx="2357454" cy="576263"/>
          </a:xfrm>
          <a:prstGeom prst="wedgeEllipseCallout">
            <a:avLst>
              <a:gd name="adj1" fmla="val -74073"/>
              <a:gd name="adj2" fmla="val 50524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ПОДУМАЙ!</a:t>
            </a:r>
            <a:endParaRPr lang="ru-RU" sz="2000" b="1" dirty="0"/>
          </a:p>
        </p:txBody>
      </p:sp>
      <p:sp>
        <p:nvSpPr>
          <p:cNvPr id="12" name="AutoShape 1980"/>
          <p:cNvSpPr>
            <a:spLocks noChangeArrowheads="1"/>
          </p:cNvSpPr>
          <p:nvPr/>
        </p:nvSpPr>
        <p:spPr bwMode="auto">
          <a:xfrm>
            <a:off x="2214546" y="5214950"/>
            <a:ext cx="2286016" cy="720725"/>
          </a:xfrm>
          <a:prstGeom prst="wedgeEllipseCallout">
            <a:avLst>
              <a:gd name="adj1" fmla="val -76973"/>
              <a:gd name="adj2" fmla="val 114556"/>
            </a:avLst>
          </a:prstGeom>
          <a:gradFill flip="none"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  <a:tileRect/>
          </a:gradFill>
          <a:ln w="9525">
            <a:solidFill>
              <a:srgbClr val="FF3399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17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</a:t>
            </a:r>
            <a:endParaRPr lang="ru-RU" sz="17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агетная рамка 13"/>
          <p:cNvSpPr/>
          <p:nvPr/>
        </p:nvSpPr>
        <p:spPr>
          <a:xfrm>
            <a:off x="500034" y="4572008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5" name="Багетная рамка 14"/>
          <p:cNvSpPr/>
          <p:nvPr/>
        </p:nvSpPr>
        <p:spPr>
          <a:xfrm>
            <a:off x="357158" y="5929330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4214810" y="5786454"/>
            <a:ext cx="785818" cy="714380"/>
          </a:xfrm>
          <a:prstGeom prst="beve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mtClean="0"/>
              <a:t>2</a:t>
            </a:r>
            <a:endParaRPr lang="ru-RU" dirty="0"/>
          </a:p>
        </p:txBody>
      </p:sp>
      <p:pic>
        <p:nvPicPr>
          <p:cNvPr id="17" name="Рисунок 16" descr="f(x)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44" y="285728"/>
            <a:ext cx="500066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f(x)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714356"/>
            <a:ext cx="428628" cy="323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[-6;9]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857232"/>
            <a:ext cx="547688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(-7; 14)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500042"/>
            <a:ext cx="723903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Oval 484"/>
          <p:cNvSpPr>
            <a:spLocks noChangeArrowheads="1"/>
          </p:cNvSpPr>
          <p:nvPr/>
        </p:nvSpPr>
        <p:spPr bwMode="auto">
          <a:xfrm>
            <a:off x="5537207" y="2643182"/>
            <a:ext cx="106363" cy="85725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Oval 484"/>
          <p:cNvSpPr>
            <a:spLocks noChangeArrowheads="1"/>
          </p:cNvSpPr>
          <p:nvPr/>
        </p:nvSpPr>
        <p:spPr bwMode="auto">
          <a:xfrm>
            <a:off x="6823091" y="2643182"/>
            <a:ext cx="106363" cy="85725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20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2" name="Freeform 492"/>
          <p:cNvSpPr>
            <a:spLocks/>
          </p:cNvSpPr>
          <p:nvPr/>
        </p:nvSpPr>
        <p:spPr bwMode="auto">
          <a:xfrm>
            <a:off x="4071934" y="2000240"/>
            <a:ext cx="1928827" cy="1857388"/>
          </a:xfrm>
          <a:custGeom>
            <a:avLst/>
            <a:gdLst>
              <a:gd name="T0" fmla="*/ 0 w 998"/>
              <a:gd name="T1" fmla="*/ 998 h 998"/>
              <a:gd name="T2" fmla="*/ 998 w 998"/>
              <a:gd name="T3" fmla="*/ 998 h 998"/>
              <a:gd name="T4" fmla="*/ 998 w 998"/>
              <a:gd name="T5" fmla="*/ 0 h 998"/>
              <a:gd name="T6" fmla="*/ 0 w 998"/>
              <a:gd name="T7" fmla="*/ 998 h 998"/>
              <a:gd name="T8" fmla="*/ 0 60000 65536"/>
              <a:gd name="T9" fmla="*/ 0 60000 65536"/>
              <a:gd name="T10" fmla="*/ 0 60000 65536"/>
              <a:gd name="T11" fmla="*/ 0 60000 65536"/>
              <a:gd name="T12" fmla="*/ 0 w 998"/>
              <a:gd name="T13" fmla="*/ 0 h 998"/>
              <a:gd name="T14" fmla="*/ 998 w 998"/>
              <a:gd name="T15" fmla="*/ 998 h 9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98" h="998">
                <a:moveTo>
                  <a:pt x="0" y="998"/>
                </a:moveTo>
                <a:lnTo>
                  <a:pt x="998" y="998"/>
                </a:lnTo>
                <a:lnTo>
                  <a:pt x="998" y="0"/>
                </a:lnTo>
                <a:lnTo>
                  <a:pt x="0" y="99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66FFCC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5" name="Rectangle 380"/>
          <p:cNvSpPr>
            <a:spLocks noChangeArrowheads="1"/>
          </p:cNvSpPr>
          <p:nvPr/>
        </p:nvSpPr>
        <p:spPr bwMode="auto">
          <a:xfrm>
            <a:off x="6013450" y="3863975"/>
            <a:ext cx="38735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fontAlgn="b"/>
            <a:r>
              <a:rPr lang="ru-RU" sz="1400">
                <a:latin typeface="Arial Cyr" charset="-52"/>
              </a:rPr>
              <a:t> </a:t>
            </a:r>
            <a:endParaRPr lang="ru-RU"/>
          </a:p>
        </p:txBody>
      </p:sp>
      <p:sp>
        <p:nvSpPr>
          <p:cNvPr id="13316" name="Line 448"/>
          <p:cNvSpPr>
            <a:spLocks noChangeShapeType="1"/>
          </p:cNvSpPr>
          <p:nvPr/>
        </p:nvSpPr>
        <p:spPr bwMode="auto">
          <a:xfrm>
            <a:off x="4067175" y="1552575"/>
            <a:ext cx="0" cy="3465513"/>
          </a:xfrm>
          <a:prstGeom prst="line">
            <a:avLst/>
          </a:prstGeom>
          <a:noFill/>
          <a:ln w="1270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7" name="Line 455"/>
          <p:cNvSpPr>
            <a:spLocks noChangeShapeType="1"/>
          </p:cNvSpPr>
          <p:nvPr/>
        </p:nvSpPr>
        <p:spPr bwMode="auto">
          <a:xfrm>
            <a:off x="6013450" y="1552575"/>
            <a:ext cx="0" cy="3465513"/>
          </a:xfrm>
          <a:prstGeom prst="line">
            <a:avLst/>
          </a:prstGeom>
          <a:noFill/>
          <a:ln w="12700" cap="rnd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497"/>
          <p:cNvGrpSpPr>
            <a:grpSpLocks/>
          </p:cNvGrpSpPr>
          <p:nvPr/>
        </p:nvGrpSpPr>
        <p:grpSpPr bwMode="auto">
          <a:xfrm>
            <a:off x="4071934" y="1357298"/>
            <a:ext cx="3960813" cy="3676650"/>
            <a:chOff x="2562" y="845"/>
            <a:chExt cx="2495" cy="2316"/>
          </a:xfrm>
        </p:grpSpPr>
        <p:sp>
          <p:nvSpPr>
            <p:cNvPr id="13340" name="Line 496"/>
            <p:cNvSpPr>
              <a:spLocks noChangeShapeType="1"/>
            </p:cNvSpPr>
            <p:nvPr/>
          </p:nvSpPr>
          <p:spPr bwMode="auto">
            <a:xfrm>
              <a:off x="2562" y="2432"/>
              <a:ext cx="249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1" name="Line 446"/>
            <p:cNvSpPr>
              <a:spLocks noChangeShapeType="1"/>
            </p:cNvSpPr>
            <p:nvPr/>
          </p:nvSpPr>
          <p:spPr bwMode="auto">
            <a:xfrm>
              <a:off x="2562" y="978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2" name="Line 447"/>
            <p:cNvSpPr>
              <a:spLocks noChangeShapeType="1"/>
            </p:cNvSpPr>
            <p:nvPr/>
          </p:nvSpPr>
          <p:spPr bwMode="auto">
            <a:xfrm>
              <a:off x="2562" y="3161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3" name="Line 449"/>
            <p:cNvSpPr>
              <a:spLocks noChangeShapeType="1"/>
            </p:cNvSpPr>
            <p:nvPr/>
          </p:nvSpPr>
          <p:spPr bwMode="auto">
            <a:xfrm>
              <a:off x="5012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4" name="Line 450"/>
            <p:cNvSpPr>
              <a:spLocks noChangeShapeType="1"/>
            </p:cNvSpPr>
            <p:nvPr/>
          </p:nvSpPr>
          <p:spPr bwMode="auto">
            <a:xfrm>
              <a:off x="2562" y="1220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5" name="Line 451"/>
            <p:cNvSpPr>
              <a:spLocks noChangeShapeType="1"/>
            </p:cNvSpPr>
            <p:nvPr/>
          </p:nvSpPr>
          <p:spPr bwMode="auto">
            <a:xfrm>
              <a:off x="2808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6" name="Line 452"/>
            <p:cNvSpPr>
              <a:spLocks noChangeShapeType="1"/>
            </p:cNvSpPr>
            <p:nvPr/>
          </p:nvSpPr>
          <p:spPr bwMode="auto">
            <a:xfrm>
              <a:off x="3052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7" name="Line 453"/>
            <p:cNvSpPr>
              <a:spLocks noChangeShapeType="1"/>
            </p:cNvSpPr>
            <p:nvPr/>
          </p:nvSpPr>
          <p:spPr bwMode="auto">
            <a:xfrm>
              <a:off x="3298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8" name="Line 454"/>
            <p:cNvSpPr>
              <a:spLocks noChangeShapeType="1"/>
            </p:cNvSpPr>
            <p:nvPr/>
          </p:nvSpPr>
          <p:spPr bwMode="auto">
            <a:xfrm>
              <a:off x="3542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9" name="Line 456"/>
            <p:cNvSpPr>
              <a:spLocks noChangeShapeType="1"/>
            </p:cNvSpPr>
            <p:nvPr/>
          </p:nvSpPr>
          <p:spPr bwMode="auto">
            <a:xfrm>
              <a:off x="4032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0" name="Line 457"/>
            <p:cNvSpPr>
              <a:spLocks noChangeShapeType="1"/>
            </p:cNvSpPr>
            <p:nvPr/>
          </p:nvSpPr>
          <p:spPr bwMode="auto">
            <a:xfrm>
              <a:off x="4278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1" name="Line 458"/>
            <p:cNvSpPr>
              <a:spLocks noChangeShapeType="1"/>
            </p:cNvSpPr>
            <p:nvPr/>
          </p:nvSpPr>
          <p:spPr bwMode="auto">
            <a:xfrm>
              <a:off x="4522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2" name="Line 459"/>
            <p:cNvSpPr>
              <a:spLocks noChangeShapeType="1"/>
            </p:cNvSpPr>
            <p:nvPr/>
          </p:nvSpPr>
          <p:spPr bwMode="auto">
            <a:xfrm>
              <a:off x="4768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3" name="Line 460"/>
            <p:cNvSpPr>
              <a:spLocks noChangeShapeType="1"/>
            </p:cNvSpPr>
            <p:nvPr/>
          </p:nvSpPr>
          <p:spPr bwMode="auto">
            <a:xfrm>
              <a:off x="2562" y="1463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4" name="Line 461"/>
            <p:cNvSpPr>
              <a:spLocks noChangeShapeType="1"/>
            </p:cNvSpPr>
            <p:nvPr/>
          </p:nvSpPr>
          <p:spPr bwMode="auto">
            <a:xfrm>
              <a:off x="2562" y="1705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5" name="Line 462"/>
            <p:cNvSpPr>
              <a:spLocks noChangeShapeType="1"/>
            </p:cNvSpPr>
            <p:nvPr/>
          </p:nvSpPr>
          <p:spPr bwMode="auto">
            <a:xfrm>
              <a:off x="2562" y="1948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6" name="Line 463"/>
            <p:cNvSpPr>
              <a:spLocks noChangeShapeType="1"/>
            </p:cNvSpPr>
            <p:nvPr/>
          </p:nvSpPr>
          <p:spPr bwMode="auto">
            <a:xfrm>
              <a:off x="2562" y="2191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7" name="Line 465"/>
            <p:cNvSpPr>
              <a:spLocks noChangeShapeType="1"/>
            </p:cNvSpPr>
            <p:nvPr/>
          </p:nvSpPr>
          <p:spPr bwMode="auto">
            <a:xfrm>
              <a:off x="2562" y="2676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8" name="Line 466"/>
            <p:cNvSpPr>
              <a:spLocks noChangeShapeType="1"/>
            </p:cNvSpPr>
            <p:nvPr/>
          </p:nvSpPr>
          <p:spPr bwMode="auto">
            <a:xfrm>
              <a:off x="2562" y="2919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9" name="Line 468"/>
            <p:cNvSpPr>
              <a:spLocks noChangeShapeType="1"/>
            </p:cNvSpPr>
            <p:nvPr/>
          </p:nvSpPr>
          <p:spPr bwMode="auto">
            <a:xfrm flipV="1">
              <a:off x="3788" y="845"/>
              <a:ext cx="0" cy="23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320" name="Text Box 2"/>
          <p:cNvSpPr txBox="1">
            <a:spLocks noChangeArrowheads="1"/>
          </p:cNvSpPr>
          <p:nvPr/>
        </p:nvSpPr>
        <p:spPr bwMode="auto">
          <a:xfrm>
            <a:off x="714348" y="285728"/>
            <a:ext cx="828680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/>
              <a:t>На рисунке изображён график функции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 =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f(x)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/>
              <a:t>и </a:t>
            </a:r>
            <a:r>
              <a:rPr lang="ru-RU" sz="1600" b="1" dirty="0"/>
              <a:t>касательная к нему в точке с абсциссой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600" b="1" dirty="0" smtClean="0"/>
              <a:t>. </a:t>
            </a:r>
            <a:r>
              <a:rPr lang="ru-RU" sz="1600" b="1" dirty="0"/>
              <a:t>Найдите значение производной функции в </a:t>
            </a:r>
            <a:r>
              <a:rPr lang="ru-RU" sz="1600" b="1" dirty="0" smtClean="0"/>
              <a:t>точке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600" b="1" dirty="0" smtClean="0"/>
              <a:t> .</a:t>
            </a:r>
            <a:endParaRPr lang="ru-RU" sz="1600" b="1" dirty="0"/>
          </a:p>
        </p:txBody>
      </p:sp>
      <p:sp>
        <p:nvSpPr>
          <p:cNvPr id="15363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5734050"/>
            <a:ext cx="360363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1</a:t>
            </a:r>
          </a:p>
        </p:txBody>
      </p:sp>
      <p:sp>
        <p:nvSpPr>
          <p:cNvPr id="15364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3933825"/>
            <a:ext cx="360363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-1</a:t>
            </a:r>
          </a:p>
        </p:txBody>
      </p:sp>
      <p:sp>
        <p:nvSpPr>
          <p:cNvPr id="15365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4797425"/>
            <a:ext cx="360363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5</a:t>
            </a:r>
          </a:p>
        </p:txBody>
      </p:sp>
      <p:sp>
        <p:nvSpPr>
          <p:cNvPr id="15366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2643182"/>
            <a:ext cx="360363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-5</a:t>
            </a:r>
          </a:p>
        </p:txBody>
      </p:sp>
      <p:sp>
        <p:nvSpPr>
          <p:cNvPr id="13325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214282" y="214290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837" name="AutoShape 477"/>
          <p:cNvSpPr>
            <a:spLocks noChangeArrowheads="1"/>
          </p:cNvSpPr>
          <p:nvPr/>
        </p:nvSpPr>
        <p:spPr bwMode="auto">
          <a:xfrm>
            <a:off x="1071538" y="1785926"/>
            <a:ext cx="2160587" cy="503237"/>
          </a:xfrm>
          <a:prstGeom prst="wedgeEllipseCallout">
            <a:avLst>
              <a:gd name="adj1" fmla="val -42139"/>
              <a:gd name="adj2" fmla="val 16325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rgbClr val="4BAEFF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5838" name="AutoShape 478"/>
          <p:cNvSpPr>
            <a:spLocks noChangeArrowheads="1"/>
          </p:cNvSpPr>
          <p:nvPr/>
        </p:nvSpPr>
        <p:spPr bwMode="auto">
          <a:xfrm>
            <a:off x="1042988" y="4005263"/>
            <a:ext cx="2016125" cy="504825"/>
          </a:xfrm>
          <a:prstGeom prst="wedgeEllipseCallout">
            <a:avLst>
              <a:gd name="adj1" fmla="val -48898"/>
              <a:gd name="adj2" fmla="val 171384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rgbClr val="4BAEFF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5839" name="AutoShape 479"/>
          <p:cNvSpPr>
            <a:spLocks noChangeArrowheads="1"/>
          </p:cNvSpPr>
          <p:nvPr/>
        </p:nvSpPr>
        <p:spPr bwMode="auto">
          <a:xfrm>
            <a:off x="1042988" y="5084763"/>
            <a:ext cx="2016125" cy="504825"/>
          </a:xfrm>
          <a:prstGeom prst="wedgeEllipseCallout">
            <a:avLst>
              <a:gd name="adj1" fmla="val -52361"/>
              <a:gd name="adj2" fmla="val 127356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tt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ө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рес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! 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40" name="AutoShape 480"/>
          <p:cNvSpPr>
            <a:spLocks noChangeArrowheads="1"/>
          </p:cNvSpPr>
          <p:nvPr/>
        </p:nvSpPr>
        <p:spPr bwMode="auto">
          <a:xfrm>
            <a:off x="1116013" y="3141663"/>
            <a:ext cx="1944687" cy="503237"/>
          </a:xfrm>
          <a:prstGeom prst="wedgeEllipseCallout">
            <a:avLst>
              <a:gd name="adj1" fmla="val -59634"/>
              <a:gd name="adj2" fmla="val 13580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rgbClr val="4BAEFF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3330" name="Freeform 482"/>
          <p:cNvSpPr>
            <a:spLocks/>
          </p:cNvSpPr>
          <p:nvPr/>
        </p:nvSpPr>
        <p:spPr bwMode="auto">
          <a:xfrm>
            <a:off x="4500562" y="1857364"/>
            <a:ext cx="2987675" cy="2911475"/>
          </a:xfrm>
          <a:custGeom>
            <a:avLst/>
            <a:gdLst>
              <a:gd name="T0" fmla="*/ 0 w 1882"/>
              <a:gd name="T1" fmla="*/ 1834 h 1834"/>
              <a:gd name="T2" fmla="*/ 472 w 1882"/>
              <a:gd name="T3" fmla="*/ 529 h 1834"/>
              <a:gd name="T4" fmla="*/ 1882 w 1882"/>
              <a:gd name="T5" fmla="*/ 0 h 1834"/>
              <a:gd name="T6" fmla="*/ 0 60000 65536"/>
              <a:gd name="T7" fmla="*/ 0 60000 65536"/>
              <a:gd name="T8" fmla="*/ 0 60000 65536"/>
              <a:gd name="T9" fmla="*/ 0 w 1882"/>
              <a:gd name="T10" fmla="*/ 0 h 1834"/>
              <a:gd name="T11" fmla="*/ 1882 w 1882"/>
              <a:gd name="T12" fmla="*/ 1834 h 183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82" h="1834">
                <a:moveTo>
                  <a:pt x="0" y="1834"/>
                </a:moveTo>
                <a:cubicBezTo>
                  <a:pt x="79" y="1617"/>
                  <a:pt x="158" y="835"/>
                  <a:pt x="472" y="529"/>
                </a:cubicBezTo>
                <a:cubicBezTo>
                  <a:pt x="786" y="223"/>
                  <a:pt x="1588" y="110"/>
                  <a:pt x="1882" y="0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31" name="Line 483"/>
          <p:cNvSpPr>
            <a:spLocks noChangeShapeType="1"/>
          </p:cNvSpPr>
          <p:nvPr/>
        </p:nvSpPr>
        <p:spPr bwMode="auto">
          <a:xfrm flipH="1">
            <a:off x="3428992" y="1412875"/>
            <a:ext cx="3168650" cy="309562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32" name="Oval 484"/>
          <p:cNvSpPr>
            <a:spLocks noChangeArrowheads="1"/>
          </p:cNvSpPr>
          <p:nvPr/>
        </p:nvSpPr>
        <p:spPr bwMode="auto">
          <a:xfrm>
            <a:off x="5214942" y="2643182"/>
            <a:ext cx="106363" cy="85725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3" name="Text Box 487"/>
          <p:cNvSpPr txBox="1">
            <a:spLocks noChangeArrowheads="1"/>
          </p:cNvSpPr>
          <p:nvPr/>
        </p:nvSpPr>
        <p:spPr bwMode="auto">
          <a:xfrm>
            <a:off x="5000628" y="3857628"/>
            <a:ext cx="67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 dirty="0" smtClean="0"/>
              <a:t>   </a:t>
            </a:r>
            <a:r>
              <a:rPr lang="ru-RU" b="1" i="1" dirty="0" smtClean="0"/>
              <a:t>х</a:t>
            </a:r>
            <a:r>
              <a:rPr lang="ru-RU" b="1" i="1" baseline="-25000" dirty="0" smtClean="0"/>
              <a:t>0</a:t>
            </a:r>
            <a:endParaRPr lang="ru-RU" b="1" i="1" dirty="0"/>
          </a:p>
        </p:txBody>
      </p:sp>
      <p:grpSp>
        <p:nvGrpSpPr>
          <p:cNvPr id="3" name="Group 495"/>
          <p:cNvGrpSpPr>
            <a:grpSpLocks/>
          </p:cNvGrpSpPr>
          <p:nvPr/>
        </p:nvGrpSpPr>
        <p:grpSpPr bwMode="auto">
          <a:xfrm>
            <a:off x="4071938" y="2000250"/>
            <a:ext cx="1939925" cy="1860550"/>
            <a:chOff x="2565" y="1260"/>
            <a:chExt cx="1222" cy="1172"/>
          </a:xfrm>
        </p:grpSpPr>
        <p:sp>
          <p:nvSpPr>
            <p:cNvPr id="13338" name="Line 490"/>
            <p:cNvSpPr>
              <a:spLocks noChangeShapeType="1"/>
            </p:cNvSpPr>
            <p:nvPr/>
          </p:nvSpPr>
          <p:spPr bwMode="auto">
            <a:xfrm>
              <a:off x="3758" y="1260"/>
              <a:ext cx="29" cy="11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9" name="Line 491"/>
            <p:cNvSpPr>
              <a:spLocks noChangeShapeType="1"/>
            </p:cNvSpPr>
            <p:nvPr/>
          </p:nvSpPr>
          <p:spPr bwMode="auto">
            <a:xfrm flipH="1" flipV="1">
              <a:off x="2565" y="2403"/>
              <a:ext cx="1222" cy="2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853" name="Text Box 493"/>
          <p:cNvSpPr txBox="1">
            <a:spLocks noChangeArrowheads="1"/>
          </p:cNvSpPr>
          <p:nvPr/>
        </p:nvSpPr>
        <p:spPr bwMode="auto">
          <a:xfrm>
            <a:off x="3203574" y="5157788"/>
            <a:ext cx="572614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Механический смысл производной: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k =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l-GR" b="1" i="1" dirty="0">
                <a:latin typeface="Arial" pitchFamily="34" charset="0"/>
                <a:cs typeface="Arial" pitchFamily="34" charset="0"/>
              </a:rPr>
              <a:t>α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Угол наклона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касательгой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 оси Ох острый , значит    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k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&gt;o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Из прямоугольного треугольника: 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tg</a:t>
            </a:r>
            <a:r>
              <a:rPr lang="el-GR" i="1" dirty="0">
                <a:latin typeface="Arial" pitchFamily="34" charset="0"/>
                <a:cs typeface="Arial" pitchFamily="34" charset="0"/>
              </a:rPr>
              <a:t>α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=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=1</a:t>
            </a:r>
            <a:endParaRPr lang="el-GR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854" name="AutoShape 494"/>
          <p:cNvSpPr>
            <a:spLocks noChangeArrowheads="1"/>
          </p:cNvSpPr>
          <p:nvPr/>
        </p:nvSpPr>
        <p:spPr bwMode="auto">
          <a:xfrm rot="8709377">
            <a:off x="4355382" y="3573463"/>
            <a:ext cx="144462" cy="287337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37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cxnSp>
        <p:nvCxnSpPr>
          <p:cNvPr id="51" name="Прямая соединительная линия 50"/>
          <p:cNvCxnSpPr>
            <a:endCxn id="13332" idx="4"/>
          </p:cNvCxnSpPr>
          <p:nvPr/>
        </p:nvCxnSpPr>
        <p:spPr>
          <a:xfrm rot="5400000" flipH="1" flipV="1">
            <a:off x="4677173" y="3266677"/>
            <a:ext cx="1128721" cy="5318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3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58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3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8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3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58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4"/>
                  </p:tgtEl>
                </p:cond>
              </p:nextCondLst>
            </p:seq>
          </p:childTnLst>
        </p:cTn>
      </p:par>
    </p:tnLst>
    <p:bldLst>
      <p:bldP spid="15852" grpId="0" animBg="1"/>
      <p:bldP spid="15837" grpId="0" animBg="1"/>
      <p:bldP spid="15837" grpId="1" animBg="1"/>
      <p:bldP spid="15838" grpId="0" animBg="1"/>
      <p:bldP spid="15838" grpId="1" animBg="1"/>
      <p:bldP spid="15839" grpId="0" animBg="1"/>
      <p:bldP spid="15840" grpId="0" animBg="1"/>
      <p:bldP spid="15840" grpId="1" animBg="1"/>
      <p:bldP spid="15853" grpId="0"/>
      <p:bldP spid="158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118"/>
          <p:cNvSpPr>
            <a:spLocks noChangeShapeType="1"/>
          </p:cNvSpPr>
          <p:nvPr/>
        </p:nvSpPr>
        <p:spPr bwMode="auto">
          <a:xfrm>
            <a:off x="5462906" y="2357430"/>
            <a:ext cx="45719" cy="150337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39" name="Text Box 119"/>
          <p:cNvSpPr txBox="1">
            <a:spLocks noChangeArrowheads="1"/>
          </p:cNvSpPr>
          <p:nvPr/>
        </p:nvSpPr>
        <p:spPr bwMode="auto">
          <a:xfrm>
            <a:off x="714349" y="357166"/>
            <a:ext cx="81439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 smtClean="0"/>
              <a:t>На рисунке изображён график функции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 =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f(x)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/>
              <a:t>и касательная к нему в точке с абсциссой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600" b="1" dirty="0" smtClean="0"/>
              <a:t>. Найдите значение производной функции в точке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600" b="1" dirty="0" smtClean="0"/>
              <a:t> .</a:t>
            </a:r>
            <a:endParaRPr lang="ru-RU" sz="1600" b="1" dirty="0"/>
          </a:p>
        </p:txBody>
      </p:sp>
      <p:sp>
        <p:nvSpPr>
          <p:cNvPr id="16504" name="AutoShape 12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2133600"/>
            <a:ext cx="360363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0</a:t>
            </a:r>
          </a:p>
        </p:txBody>
      </p:sp>
      <p:sp>
        <p:nvSpPr>
          <p:cNvPr id="16505" name="AutoShape 12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3933825"/>
            <a:ext cx="360363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-1</a:t>
            </a:r>
          </a:p>
        </p:txBody>
      </p:sp>
      <p:sp>
        <p:nvSpPr>
          <p:cNvPr id="16506" name="AutoShape 1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68313" y="4797425"/>
            <a:ext cx="1960547" cy="431800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t-RU" b="1" dirty="0" smtClean="0"/>
              <a:t>Чыгарылмасы юк</a:t>
            </a:r>
            <a:endParaRPr lang="ru-RU" b="1" dirty="0"/>
          </a:p>
        </p:txBody>
      </p:sp>
      <p:sp>
        <p:nvSpPr>
          <p:cNvPr id="16507" name="AutoShape 1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2997200"/>
            <a:ext cx="360363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1</a:t>
            </a:r>
          </a:p>
        </p:txBody>
      </p:sp>
      <p:sp>
        <p:nvSpPr>
          <p:cNvPr id="14344" name="AutoShape 12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509" name="AutoShape 125"/>
          <p:cNvSpPr>
            <a:spLocks noChangeArrowheads="1"/>
          </p:cNvSpPr>
          <p:nvPr/>
        </p:nvSpPr>
        <p:spPr bwMode="auto">
          <a:xfrm>
            <a:off x="827088" y="2205038"/>
            <a:ext cx="2160587" cy="503237"/>
          </a:xfrm>
          <a:prstGeom prst="wedgeEllipseCallout">
            <a:avLst>
              <a:gd name="adj1" fmla="val -42139"/>
              <a:gd name="adj2" fmla="val 163250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rgbClr val="4BAEFF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6510" name="AutoShape 126"/>
          <p:cNvSpPr>
            <a:spLocks noChangeArrowheads="1"/>
          </p:cNvSpPr>
          <p:nvPr/>
        </p:nvSpPr>
        <p:spPr bwMode="auto">
          <a:xfrm>
            <a:off x="2555875" y="3933825"/>
            <a:ext cx="2016125" cy="504825"/>
          </a:xfrm>
          <a:prstGeom prst="wedgeEllipseCallout">
            <a:avLst>
              <a:gd name="adj1" fmla="val -77167"/>
              <a:gd name="adj2" fmla="val 116981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6511" name="AutoShape 127"/>
          <p:cNvSpPr>
            <a:spLocks noChangeArrowheads="1"/>
          </p:cNvSpPr>
          <p:nvPr/>
        </p:nvSpPr>
        <p:spPr bwMode="auto">
          <a:xfrm>
            <a:off x="971550" y="1268413"/>
            <a:ext cx="2016125" cy="504825"/>
          </a:xfrm>
          <a:prstGeom prst="wedgeEllipseCallout">
            <a:avLst>
              <a:gd name="adj1" fmla="val -52361"/>
              <a:gd name="adj2" fmla="val 127356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>
                <a:solidFill>
                  <a:srgbClr val="FF0000"/>
                </a:solidFill>
              </a:rPr>
              <a:t>Дөрес!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6512" name="AutoShape 128"/>
          <p:cNvSpPr>
            <a:spLocks noChangeArrowheads="1"/>
          </p:cNvSpPr>
          <p:nvPr/>
        </p:nvSpPr>
        <p:spPr bwMode="auto">
          <a:xfrm>
            <a:off x="1187450" y="3357563"/>
            <a:ext cx="1944688" cy="503237"/>
          </a:xfrm>
          <a:prstGeom prst="wedgeEllipseCallout">
            <a:avLst>
              <a:gd name="adj1" fmla="val -63306"/>
              <a:gd name="adj2" fmla="val 107097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4349" name="Freeform 129"/>
          <p:cNvSpPr>
            <a:spLocks/>
          </p:cNvSpPr>
          <p:nvPr/>
        </p:nvSpPr>
        <p:spPr bwMode="auto">
          <a:xfrm>
            <a:off x="4681538" y="2285992"/>
            <a:ext cx="1816100" cy="2170112"/>
          </a:xfrm>
          <a:custGeom>
            <a:avLst/>
            <a:gdLst>
              <a:gd name="T0" fmla="*/ 0 w 1144"/>
              <a:gd name="T1" fmla="*/ 1367 h 1367"/>
              <a:gd name="T2" fmla="*/ 228 w 1144"/>
              <a:gd name="T3" fmla="*/ 385 h 1367"/>
              <a:gd name="T4" fmla="*/ 516 w 1144"/>
              <a:gd name="T5" fmla="*/ 1 h 1367"/>
              <a:gd name="T6" fmla="*/ 795 w 1144"/>
              <a:gd name="T7" fmla="*/ 376 h 1367"/>
              <a:gd name="T8" fmla="*/ 1144 w 1144"/>
              <a:gd name="T9" fmla="*/ 1362 h 13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44"/>
              <a:gd name="T16" fmla="*/ 0 h 1367"/>
              <a:gd name="T17" fmla="*/ 1144 w 1144"/>
              <a:gd name="T18" fmla="*/ 1367 h 136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44" h="1367">
                <a:moveTo>
                  <a:pt x="0" y="1367"/>
                </a:moveTo>
                <a:cubicBezTo>
                  <a:pt x="38" y="1203"/>
                  <a:pt x="142" y="613"/>
                  <a:pt x="228" y="385"/>
                </a:cubicBezTo>
                <a:cubicBezTo>
                  <a:pt x="314" y="157"/>
                  <a:pt x="422" y="2"/>
                  <a:pt x="516" y="1"/>
                </a:cubicBezTo>
                <a:cubicBezTo>
                  <a:pt x="610" y="0"/>
                  <a:pt x="690" y="149"/>
                  <a:pt x="795" y="376"/>
                </a:cubicBezTo>
                <a:cubicBezTo>
                  <a:pt x="900" y="603"/>
                  <a:pt x="1071" y="1157"/>
                  <a:pt x="1144" y="1362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50" name="Freeform 130"/>
          <p:cNvSpPr>
            <a:spLocks/>
          </p:cNvSpPr>
          <p:nvPr/>
        </p:nvSpPr>
        <p:spPr bwMode="auto">
          <a:xfrm>
            <a:off x="4059238" y="2285992"/>
            <a:ext cx="4044950" cy="26987"/>
          </a:xfrm>
          <a:custGeom>
            <a:avLst/>
            <a:gdLst>
              <a:gd name="T0" fmla="*/ 2548 w 2548"/>
              <a:gd name="T1" fmla="*/ 0 h 17"/>
              <a:gd name="T2" fmla="*/ 0 w 2548"/>
              <a:gd name="T3" fmla="*/ 17 h 17"/>
              <a:gd name="T4" fmla="*/ 0 60000 65536"/>
              <a:gd name="T5" fmla="*/ 0 60000 65536"/>
              <a:gd name="T6" fmla="*/ 0 w 2548"/>
              <a:gd name="T7" fmla="*/ 0 h 17"/>
              <a:gd name="T8" fmla="*/ 2548 w 2548"/>
              <a:gd name="T9" fmla="*/ 17 h 1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48" h="17">
                <a:moveTo>
                  <a:pt x="2548" y="0"/>
                </a:moveTo>
                <a:lnTo>
                  <a:pt x="0" y="17"/>
                </a:lnTo>
              </a:path>
            </a:pathLst>
          </a:custGeom>
          <a:noFill/>
          <a:ln w="2857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51" name="Oval 131"/>
          <p:cNvSpPr>
            <a:spLocks noChangeArrowheads="1"/>
          </p:cNvSpPr>
          <p:nvPr/>
        </p:nvSpPr>
        <p:spPr bwMode="auto">
          <a:xfrm>
            <a:off x="5473700" y="2285992"/>
            <a:ext cx="106363" cy="85725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52" name="Text Box 132"/>
          <p:cNvSpPr txBox="1">
            <a:spLocks noChangeArrowheads="1"/>
          </p:cNvSpPr>
          <p:nvPr/>
        </p:nvSpPr>
        <p:spPr bwMode="auto">
          <a:xfrm>
            <a:off x="5292725" y="3789363"/>
            <a:ext cx="67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/>
              <a:t>х</a:t>
            </a:r>
            <a:r>
              <a:rPr lang="ru-RU" b="1" i="1" baseline="-25000"/>
              <a:t>0</a:t>
            </a:r>
            <a:endParaRPr lang="ru-RU" b="1" i="1"/>
          </a:p>
        </p:txBody>
      </p:sp>
      <p:sp>
        <p:nvSpPr>
          <p:cNvPr id="16520" name="Text Box 136"/>
          <p:cNvSpPr txBox="1">
            <a:spLocks noChangeArrowheads="1"/>
          </p:cNvSpPr>
          <p:nvPr/>
        </p:nvSpPr>
        <p:spPr bwMode="auto">
          <a:xfrm>
            <a:off x="3276600" y="4941888"/>
            <a:ext cx="53292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Механический смысл производной: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k =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b="1" i="1" dirty="0" smtClean="0">
                <a:latin typeface="Arial" pitchFamily="34" charset="0"/>
                <a:cs typeface="Arial" pitchFamily="34" charset="0"/>
              </a:rPr>
              <a:t>α</a:t>
            </a: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Угол наклона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касательгой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 оси Ох  равен 0,  (касательная параллельна оси Ох),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Значит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tg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0 = 0</a:t>
            </a:r>
            <a:endParaRPr lang="el-GR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54" name="AutoShape 13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139"/>
          <p:cNvGrpSpPr>
            <a:grpSpLocks/>
          </p:cNvGrpSpPr>
          <p:nvPr/>
        </p:nvGrpSpPr>
        <p:grpSpPr bwMode="auto">
          <a:xfrm>
            <a:off x="4067175" y="1341438"/>
            <a:ext cx="3960813" cy="3676650"/>
            <a:chOff x="2562" y="845"/>
            <a:chExt cx="2495" cy="2316"/>
          </a:xfrm>
        </p:grpSpPr>
        <p:sp>
          <p:nvSpPr>
            <p:cNvPr id="14357" name="Line 140"/>
            <p:cNvSpPr>
              <a:spLocks noChangeShapeType="1"/>
            </p:cNvSpPr>
            <p:nvPr/>
          </p:nvSpPr>
          <p:spPr bwMode="auto">
            <a:xfrm>
              <a:off x="2562" y="2432"/>
              <a:ext cx="249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8" name="Line 141"/>
            <p:cNvSpPr>
              <a:spLocks noChangeShapeType="1"/>
            </p:cNvSpPr>
            <p:nvPr/>
          </p:nvSpPr>
          <p:spPr bwMode="auto">
            <a:xfrm>
              <a:off x="2562" y="978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9" name="Line 142"/>
            <p:cNvSpPr>
              <a:spLocks noChangeShapeType="1"/>
            </p:cNvSpPr>
            <p:nvPr/>
          </p:nvSpPr>
          <p:spPr bwMode="auto">
            <a:xfrm>
              <a:off x="2562" y="3161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0" name="Line 143"/>
            <p:cNvSpPr>
              <a:spLocks noChangeShapeType="1"/>
            </p:cNvSpPr>
            <p:nvPr/>
          </p:nvSpPr>
          <p:spPr bwMode="auto">
            <a:xfrm>
              <a:off x="5012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1" name="Line 144"/>
            <p:cNvSpPr>
              <a:spLocks noChangeShapeType="1"/>
            </p:cNvSpPr>
            <p:nvPr/>
          </p:nvSpPr>
          <p:spPr bwMode="auto">
            <a:xfrm>
              <a:off x="2562" y="1220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2" name="Line 145"/>
            <p:cNvSpPr>
              <a:spLocks noChangeShapeType="1"/>
            </p:cNvSpPr>
            <p:nvPr/>
          </p:nvSpPr>
          <p:spPr bwMode="auto">
            <a:xfrm>
              <a:off x="2808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3" name="Line 146"/>
            <p:cNvSpPr>
              <a:spLocks noChangeShapeType="1"/>
            </p:cNvSpPr>
            <p:nvPr/>
          </p:nvSpPr>
          <p:spPr bwMode="auto">
            <a:xfrm>
              <a:off x="3052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4" name="Line 147"/>
            <p:cNvSpPr>
              <a:spLocks noChangeShapeType="1"/>
            </p:cNvSpPr>
            <p:nvPr/>
          </p:nvSpPr>
          <p:spPr bwMode="auto">
            <a:xfrm>
              <a:off x="3298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5" name="Line 148"/>
            <p:cNvSpPr>
              <a:spLocks noChangeShapeType="1"/>
            </p:cNvSpPr>
            <p:nvPr/>
          </p:nvSpPr>
          <p:spPr bwMode="auto">
            <a:xfrm>
              <a:off x="3542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6" name="Line 149"/>
            <p:cNvSpPr>
              <a:spLocks noChangeShapeType="1"/>
            </p:cNvSpPr>
            <p:nvPr/>
          </p:nvSpPr>
          <p:spPr bwMode="auto">
            <a:xfrm>
              <a:off x="4032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7" name="Line 150"/>
            <p:cNvSpPr>
              <a:spLocks noChangeShapeType="1"/>
            </p:cNvSpPr>
            <p:nvPr/>
          </p:nvSpPr>
          <p:spPr bwMode="auto">
            <a:xfrm>
              <a:off x="4278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8" name="Line 151"/>
            <p:cNvSpPr>
              <a:spLocks noChangeShapeType="1"/>
            </p:cNvSpPr>
            <p:nvPr/>
          </p:nvSpPr>
          <p:spPr bwMode="auto">
            <a:xfrm>
              <a:off x="4522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9" name="Line 152"/>
            <p:cNvSpPr>
              <a:spLocks noChangeShapeType="1"/>
            </p:cNvSpPr>
            <p:nvPr/>
          </p:nvSpPr>
          <p:spPr bwMode="auto">
            <a:xfrm>
              <a:off x="4768" y="978"/>
              <a:ext cx="0" cy="2183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0" name="Line 153"/>
            <p:cNvSpPr>
              <a:spLocks noChangeShapeType="1"/>
            </p:cNvSpPr>
            <p:nvPr/>
          </p:nvSpPr>
          <p:spPr bwMode="auto">
            <a:xfrm>
              <a:off x="2562" y="1463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1" name="Line 154"/>
            <p:cNvSpPr>
              <a:spLocks noChangeShapeType="1"/>
            </p:cNvSpPr>
            <p:nvPr/>
          </p:nvSpPr>
          <p:spPr bwMode="auto">
            <a:xfrm>
              <a:off x="2562" y="1705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2" name="Line 155"/>
            <p:cNvSpPr>
              <a:spLocks noChangeShapeType="1"/>
            </p:cNvSpPr>
            <p:nvPr/>
          </p:nvSpPr>
          <p:spPr bwMode="auto">
            <a:xfrm>
              <a:off x="2562" y="1948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3" name="Line 156"/>
            <p:cNvSpPr>
              <a:spLocks noChangeShapeType="1"/>
            </p:cNvSpPr>
            <p:nvPr/>
          </p:nvSpPr>
          <p:spPr bwMode="auto">
            <a:xfrm>
              <a:off x="2562" y="2191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4" name="Line 157"/>
            <p:cNvSpPr>
              <a:spLocks noChangeShapeType="1"/>
            </p:cNvSpPr>
            <p:nvPr/>
          </p:nvSpPr>
          <p:spPr bwMode="auto">
            <a:xfrm>
              <a:off x="2562" y="2676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5" name="Line 158"/>
            <p:cNvSpPr>
              <a:spLocks noChangeShapeType="1"/>
            </p:cNvSpPr>
            <p:nvPr/>
          </p:nvSpPr>
          <p:spPr bwMode="auto">
            <a:xfrm>
              <a:off x="2562" y="2919"/>
              <a:ext cx="2450" cy="0"/>
            </a:xfrm>
            <a:prstGeom prst="line">
              <a:avLst/>
            </a:prstGeom>
            <a:noFill/>
            <a:ln w="12700" cap="rnd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6" name="Line 159"/>
            <p:cNvSpPr>
              <a:spLocks noChangeShapeType="1"/>
            </p:cNvSpPr>
            <p:nvPr/>
          </p:nvSpPr>
          <p:spPr bwMode="auto">
            <a:xfrm flipV="1">
              <a:off x="3788" y="845"/>
              <a:ext cx="0" cy="231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356" name="Line 160"/>
          <p:cNvSpPr>
            <a:spLocks noChangeShapeType="1"/>
          </p:cNvSpPr>
          <p:nvPr/>
        </p:nvSpPr>
        <p:spPr bwMode="auto">
          <a:xfrm>
            <a:off x="4067175" y="1557338"/>
            <a:ext cx="0" cy="3455987"/>
          </a:xfrm>
          <a:prstGeom prst="line">
            <a:avLst/>
          </a:prstGeom>
          <a:noFill/>
          <a:ln w="9525">
            <a:solidFill>
              <a:srgbClr val="333333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5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0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5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65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0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5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65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0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5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6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505"/>
                  </p:tgtEl>
                </p:cond>
              </p:nextCondLst>
            </p:seq>
          </p:childTnLst>
        </p:cTn>
      </p:par>
    </p:tnLst>
    <p:bldLst>
      <p:bldP spid="16509" grpId="0" animBg="1"/>
      <p:bldP spid="16509" grpId="1" animBg="1"/>
      <p:bldP spid="16510" grpId="0" animBg="1"/>
      <p:bldP spid="16510" grpId="1" animBg="1"/>
      <p:bldP spid="16511" grpId="0" animBg="1"/>
      <p:bldP spid="16512" grpId="0" animBg="1"/>
      <p:bldP spid="16512" grpId="1" animBg="1"/>
      <p:bldP spid="165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9"/>
          <p:cNvGrpSpPr>
            <a:grpSpLocks/>
          </p:cNvGrpSpPr>
          <p:nvPr/>
        </p:nvGrpSpPr>
        <p:grpSpPr bwMode="auto">
          <a:xfrm>
            <a:off x="4067175" y="1341438"/>
            <a:ext cx="3960813" cy="3676650"/>
            <a:chOff x="2562" y="845"/>
            <a:chExt cx="2495" cy="2316"/>
          </a:xfrm>
        </p:grpSpPr>
        <p:grpSp>
          <p:nvGrpSpPr>
            <p:cNvPr id="3" name="Group 140"/>
            <p:cNvGrpSpPr>
              <a:grpSpLocks/>
            </p:cNvGrpSpPr>
            <p:nvPr/>
          </p:nvGrpSpPr>
          <p:grpSpPr bwMode="auto">
            <a:xfrm>
              <a:off x="2562" y="845"/>
              <a:ext cx="2495" cy="2316"/>
              <a:chOff x="2562" y="845"/>
              <a:chExt cx="2495" cy="2316"/>
            </a:xfrm>
          </p:grpSpPr>
          <p:sp>
            <p:nvSpPr>
              <p:cNvPr id="17435" name="Line 141"/>
              <p:cNvSpPr>
                <a:spLocks noChangeShapeType="1"/>
              </p:cNvSpPr>
              <p:nvPr/>
            </p:nvSpPr>
            <p:spPr bwMode="auto">
              <a:xfrm>
                <a:off x="2562" y="2432"/>
                <a:ext cx="249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6" name="Line 142"/>
              <p:cNvSpPr>
                <a:spLocks noChangeShapeType="1"/>
              </p:cNvSpPr>
              <p:nvPr/>
            </p:nvSpPr>
            <p:spPr bwMode="auto">
              <a:xfrm>
                <a:off x="2562" y="97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7" name="Line 143"/>
              <p:cNvSpPr>
                <a:spLocks noChangeShapeType="1"/>
              </p:cNvSpPr>
              <p:nvPr/>
            </p:nvSpPr>
            <p:spPr bwMode="auto">
              <a:xfrm>
                <a:off x="2562" y="3161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8" name="Line 144"/>
              <p:cNvSpPr>
                <a:spLocks noChangeShapeType="1"/>
              </p:cNvSpPr>
              <p:nvPr/>
            </p:nvSpPr>
            <p:spPr bwMode="auto">
              <a:xfrm>
                <a:off x="5012" y="978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9" name="Line 145"/>
              <p:cNvSpPr>
                <a:spLocks noChangeShapeType="1"/>
              </p:cNvSpPr>
              <p:nvPr/>
            </p:nvSpPr>
            <p:spPr bwMode="auto">
              <a:xfrm>
                <a:off x="2562" y="1220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0" name="Line 146"/>
              <p:cNvSpPr>
                <a:spLocks noChangeShapeType="1"/>
              </p:cNvSpPr>
              <p:nvPr/>
            </p:nvSpPr>
            <p:spPr bwMode="auto">
              <a:xfrm>
                <a:off x="2808" y="978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1" name="Line 147"/>
              <p:cNvSpPr>
                <a:spLocks noChangeShapeType="1"/>
              </p:cNvSpPr>
              <p:nvPr/>
            </p:nvSpPr>
            <p:spPr bwMode="auto">
              <a:xfrm>
                <a:off x="3052" y="978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2" name="Line 148"/>
              <p:cNvSpPr>
                <a:spLocks noChangeShapeType="1"/>
              </p:cNvSpPr>
              <p:nvPr/>
            </p:nvSpPr>
            <p:spPr bwMode="auto">
              <a:xfrm>
                <a:off x="3298" y="978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3" name="Line 149"/>
              <p:cNvSpPr>
                <a:spLocks noChangeShapeType="1"/>
              </p:cNvSpPr>
              <p:nvPr/>
            </p:nvSpPr>
            <p:spPr bwMode="auto">
              <a:xfrm>
                <a:off x="3542" y="978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4" name="Line 150"/>
              <p:cNvSpPr>
                <a:spLocks noChangeShapeType="1"/>
              </p:cNvSpPr>
              <p:nvPr/>
            </p:nvSpPr>
            <p:spPr bwMode="auto">
              <a:xfrm>
                <a:off x="4032" y="978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5" name="Line 151"/>
              <p:cNvSpPr>
                <a:spLocks noChangeShapeType="1"/>
              </p:cNvSpPr>
              <p:nvPr/>
            </p:nvSpPr>
            <p:spPr bwMode="auto">
              <a:xfrm>
                <a:off x="4278" y="978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6" name="Line 152"/>
              <p:cNvSpPr>
                <a:spLocks noChangeShapeType="1"/>
              </p:cNvSpPr>
              <p:nvPr/>
            </p:nvSpPr>
            <p:spPr bwMode="auto">
              <a:xfrm>
                <a:off x="4522" y="978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7" name="Line 153"/>
              <p:cNvSpPr>
                <a:spLocks noChangeShapeType="1"/>
              </p:cNvSpPr>
              <p:nvPr/>
            </p:nvSpPr>
            <p:spPr bwMode="auto">
              <a:xfrm>
                <a:off x="4768" y="978"/>
                <a:ext cx="0" cy="2183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8" name="Line 154"/>
              <p:cNvSpPr>
                <a:spLocks noChangeShapeType="1"/>
              </p:cNvSpPr>
              <p:nvPr/>
            </p:nvSpPr>
            <p:spPr bwMode="auto">
              <a:xfrm>
                <a:off x="2562" y="1463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49" name="Line 155"/>
              <p:cNvSpPr>
                <a:spLocks noChangeShapeType="1"/>
              </p:cNvSpPr>
              <p:nvPr/>
            </p:nvSpPr>
            <p:spPr bwMode="auto">
              <a:xfrm>
                <a:off x="2562" y="1705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0" name="Line 156"/>
              <p:cNvSpPr>
                <a:spLocks noChangeShapeType="1"/>
              </p:cNvSpPr>
              <p:nvPr/>
            </p:nvSpPr>
            <p:spPr bwMode="auto">
              <a:xfrm>
                <a:off x="2562" y="1948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1" name="Line 157"/>
              <p:cNvSpPr>
                <a:spLocks noChangeShapeType="1"/>
              </p:cNvSpPr>
              <p:nvPr/>
            </p:nvSpPr>
            <p:spPr bwMode="auto">
              <a:xfrm>
                <a:off x="2562" y="2191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2" name="Line 158"/>
              <p:cNvSpPr>
                <a:spLocks noChangeShapeType="1"/>
              </p:cNvSpPr>
              <p:nvPr/>
            </p:nvSpPr>
            <p:spPr bwMode="auto">
              <a:xfrm>
                <a:off x="2562" y="2676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3" name="Line 159"/>
              <p:cNvSpPr>
                <a:spLocks noChangeShapeType="1"/>
              </p:cNvSpPr>
              <p:nvPr/>
            </p:nvSpPr>
            <p:spPr bwMode="auto">
              <a:xfrm>
                <a:off x="2562" y="2919"/>
                <a:ext cx="2450" cy="0"/>
              </a:xfrm>
              <a:prstGeom prst="line">
                <a:avLst/>
              </a:prstGeom>
              <a:noFill/>
              <a:ln w="12700" cap="rnd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54" name="Line 160"/>
              <p:cNvSpPr>
                <a:spLocks noChangeShapeType="1"/>
              </p:cNvSpPr>
              <p:nvPr/>
            </p:nvSpPr>
            <p:spPr bwMode="auto">
              <a:xfrm flipV="1">
                <a:off x="3788" y="845"/>
                <a:ext cx="0" cy="231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434" name="Line 161"/>
            <p:cNvSpPr>
              <a:spLocks noChangeShapeType="1"/>
            </p:cNvSpPr>
            <p:nvPr/>
          </p:nvSpPr>
          <p:spPr bwMode="auto">
            <a:xfrm flipV="1">
              <a:off x="2562" y="935"/>
              <a:ext cx="0" cy="2223"/>
            </a:xfrm>
            <a:prstGeom prst="line">
              <a:avLst/>
            </a:prstGeom>
            <a:noFill/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34" name="Freeform 2"/>
          <p:cNvSpPr>
            <a:spLocks/>
          </p:cNvSpPr>
          <p:nvPr/>
        </p:nvSpPr>
        <p:spPr bwMode="auto">
          <a:xfrm flipH="1">
            <a:off x="6000760" y="1571612"/>
            <a:ext cx="1152525" cy="2303462"/>
          </a:xfrm>
          <a:custGeom>
            <a:avLst/>
            <a:gdLst>
              <a:gd name="T0" fmla="*/ 0 w 998"/>
              <a:gd name="T1" fmla="*/ 998 h 998"/>
              <a:gd name="T2" fmla="*/ 998 w 998"/>
              <a:gd name="T3" fmla="*/ 998 h 998"/>
              <a:gd name="T4" fmla="*/ 998 w 998"/>
              <a:gd name="T5" fmla="*/ 0 h 998"/>
              <a:gd name="T6" fmla="*/ 0 w 998"/>
              <a:gd name="T7" fmla="*/ 998 h 998"/>
              <a:gd name="T8" fmla="*/ 0 60000 65536"/>
              <a:gd name="T9" fmla="*/ 0 60000 65536"/>
              <a:gd name="T10" fmla="*/ 0 60000 65536"/>
              <a:gd name="T11" fmla="*/ 0 60000 65536"/>
              <a:gd name="T12" fmla="*/ 0 w 998"/>
              <a:gd name="T13" fmla="*/ 0 h 998"/>
              <a:gd name="T14" fmla="*/ 998 w 998"/>
              <a:gd name="T15" fmla="*/ 998 h 9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98" h="998">
                <a:moveTo>
                  <a:pt x="0" y="998"/>
                </a:moveTo>
                <a:lnTo>
                  <a:pt x="998" y="998"/>
                </a:lnTo>
                <a:lnTo>
                  <a:pt x="998" y="0"/>
                </a:lnTo>
                <a:lnTo>
                  <a:pt x="0" y="99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66FFCC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2" name="Line 118"/>
          <p:cNvSpPr>
            <a:spLocks noChangeShapeType="1"/>
          </p:cNvSpPr>
          <p:nvPr/>
        </p:nvSpPr>
        <p:spPr bwMode="auto">
          <a:xfrm>
            <a:off x="6659563" y="2781300"/>
            <a:ext cx="0" cy="107950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3" name="Text Box 119"/>
          <p:cNvSpPr txBox="1">
            <a:spLocks noChangeArrowheads="1"/>
          </p:cNvSpPr>
          <p:nvPr/>
        </p:nvSpPr>
        <p:spPr bwMode="auto">
          <a:xfrm>
            <a:off x="714349" y="214290"/>
            <a:ext cx="8143932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 smtClean="0"/>
              <a:t>На рисунке изображён график функции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 =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f(x)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/>
              <a:t>и касательная к нему в точке с абсциссой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600" b="1" dirty="0" smtClean="0"/>
              <a:t>. Найдите значение производной функции в точке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600" b="1" dirty="0" smtClean="0"/>
              <a:t> .</a:t>
            </a:r>
          </a:p>
          <a:p>
            <a:r>
              <a:rPr lang="tt-RU" sz="17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700" b="1" dirty="0"/>
          </a:p>
        </p:txBody>
      </p:sp>
      <p:sp>
        <p:nvSpPr>
          <p:cNvPr id="18552" name="AutoShape 12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4941888"/>
            <a:ext cx="576263" cy="431800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-2</a:t>
            </a:r>
          </a:p>
        </p:txBody>
      </p:sp>
      <p:sp>
        <p:nvSpPr>
          <p:cNvPr id="18553" name="AutoShape 12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3933825"/>
            <a:ext cx="576263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-0,5</a:t>
            </a:r>
          </a:p>
        </p:txBody>
      </p:sp>
      <p:sp>
        <p:nvSpPr>
          <p:cNvPr id="18554" name="AutoShape 1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5805488"/>
            <a:ext cx="576263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2</a:t>
            </a:r>
          </a:p>
        </p:txBody>
      </p:sp>
      <p:sp>
        <p:nvSpPr>
          <p:cNvPr id="18555" name="AutoShape 1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2997200"/>
            <a:ext cx="576263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 0,5</a:t>
            </a:r>
          </a:p>
        </p:txBody>
      </p:sp>
      <p:sp>
        <p:nvSpPr>
          <p:cNvPr id="17418" name="AutoShape 12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557" name="AutoShape 125"/>
          <p:cNvSpPr>
            <a:spLocks noChangeArrowheads="1"/>
          </p:cNvSpPr>
          <p:nvPr/>
        </p:nvSpPr>
        <p:spPr bwMode="auto">
          <a:xfrm>
            <a:off x="1042988" y="2060575"/>
            <a:ext cx="2160587" cy="503238"/>
          </a:xfrm>
          <a:prstGeom prst="wedgeEllipseCallout">
            <a:avLst>
              <a:gd name="adj1" fmla="val -47208"/>
              <a:gd name="adj2" fmla="val 157569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rgbClr val="4BAEFF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8558" name="AutoShape 126"/>
          <p:cNvSpPr>
            <a:spLocks noChangeArrowheads="1"/>
          </p:cNvSpPr>
          <p:nvPr/>
        </p:nvSpPr>
        <p:spPr bwMode="auto">
          <a:xfrm>
            <a:off x="1042988" y="5084763"/>
            <a:ext cx="2016125" cy="504825"/>
          </a:xfrm>
          <a:prstGeom prst="wedgeEllipseCallout">
            <a:avLst>
              <a:gd name="adj1" fmla="val -48898"/>
              <a:gd name="adj2" fmla="val 171384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rgbClr val="4BAEFF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8559" name="AutoShape 127"/>
          <p:cNvSpPr>
            <a:spLocks noChangeArrowheads="1"/>
          </p:cNvSpPr>
          <p:nvPr/>
        </p:nvSpPr>
        <p:spPr bwMode="auto">
          <a:xfrm>
            <a:off x="1331913" y="4005263"/>
            <a:ext cx="2016125" cy="504825"/>
          </a:xfrm>
          <a:prstGeom prst="wedgeEllipseCallout">
            <a:avLst>
              <a:gd name="adj1" fmla="val -63069"/>
              <a:gd name="adj2" fmla="val 155977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Дөрес</a:t>
            </a:r>
            <a:r>
              <a:rPr lang="ru-RU" sz="2000" b="1" dirty="0" err="1" smtClean="0">
                <a:solidFill>
                  <a:srgbClr val="FF0000"/>
                </a:solidFill>
              </a:rPr>
              <a:t>!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8560" name="AutoShape 128"/>
          <p:cNvSpPr>
            <a:spLocks noChangeArrowheads="1"/>
          </p:cNvSpPr>
          <p:nvPr/>
        </p:nvSpPr>
        <p:spPr bwMode="auto">
          <a:xfrm>
            <a:off x="1331913" y="3141663"/>
            <a:ext cx="1944687" cy="503237"/>
          </a:xfrm>
          <a:prstGeom prst="wedgeEllipseCallout">
            <a:avLst>
              <a:gd name="adj1" fmla="val -59634"/>
              <a:gd name="adj2" fmla="val 13580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rgbClr val="4BAEFF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7423" name="Freeform 129"/>
          <p:cNvSpPr>
            <a:spLocks/>
          </p:cNvSpPr>
          <p:nvPr/>
        </p:nvSpPr>
        <p:spPr bwMode="auto">
          <a:xfrm>
            <a:off x="4156075" y="2360613"/>
            <a:ext cx="3089275" cy="2446337"/>
          </a:xfrm>
          <a:custGeom>
            <a:avLst/>
            <a:gdLst>
              <a:gd name="T0" fmla="*/ 0 w 1946"/>
              <a:gd name="T1" fmla="*/ 669 h 1541"/>
              <a:gd name="T2" fmla="*/ 201 w 1946"/>
              <a:gd name="T3" fmla="*/ 1253 h 1541"/>
              <a:gd name="T4" fmla="*/ 402 w 1946"/>
              <a:gd name="T5" fmla="*/ 1393 h 1541"/>
              <a:gd name="T6" fmla="*/ 620 w 1946"/>
              <a:gd name="T7" fmla="*/ 756 h 1541"/>
              <a:gd name="T8" fmla="*/ 821 w 1946"/>
              <a:gd name="T9" fmla="*/ 293 h 1541"/>
              <a:gd name="T10" fmla="*/ 1187 w 1946"/>
              <a:gd name="T11" fmla="*/ 14 h 1541"/>
              <a:gd name="T12" fmla="*/ 1510 w 1946"/>
              <a:gd name="T13" fmla="*/ 206 h 1541"/>
              <a:gd name="T14" fmla="*/ 1667 w 1946"/>
              <a:gd name="T15" fmla="*/ 573 h 1541"/>
              <a:gd name="T16" fmla="*/ 1946 w 1946"/>
              <a:gd name="T17" fmla="*/ 1541 h 154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46"/>
              <a:gd name="T28" fmla="*/ 0 h 1541"/>
              <a:gd name="T29" fmla="*/ 1946 w 1946"/>
              <a:gd name="T30" fmla="*/ 1541 h 154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46" h="1541">
                <a:moveTo>
                  <a:pt x="0" y="669"/>
                </a:moveTo>
                <a:cubicBezTo>
                  <a:pt x="34" y="766"/>
                  <a:pt x="134" y="1132"/>
                  <a:pt x="201" y="1253"/>
                </a:cubicBezTo>
                <a:cubicBezTo>
                  <a:pt x="268" y="1374"/>
                  <a:pt x="332" y="1476"/>
                  <a:pt x="402" y="1393"/>
                </a:cubicBezTo>
                <a:cubicBezTo>
                  <a:pt x="472" y="1310"/>
                  <a:pt x="550" y="939"/>
                  <a:pt x="620" y="756"/>
                </a:cubicBezTo>
                <a:cubicBezTo>
                  <a:pt x="690" y="573"/>
                  <a:pt x="726" y="417"/>
                  <a:pt x="821" y="293"/>
                </a:cubicBezTo>
                <a:cubicBezTo>
                  <a:pt x="916" y="169"/>
                  <a:pt x="1072" y="28"/>
                  <a:pt x="1187" y="14"/>
                </a:cubicBezTo>
                <a:cubicBezTo>
                  <a:pt x="1302" y="0"/>
                  <a:pt x="1430" y="113"/>
                  <a:pt x="1510" y="206"/>
                </a:cubicBezTo>
                <a:cubicBezTo>
                  <a:pt x="1590" y="299"/>
                  <a:pt x="1594" y="351"/>
                  <a:pt x="1667" y="573"/>
                </a:cubicBezTo>
                <a:cubicBezTo>
                  <a:pt x="1740" y="795"/>
                  <a:pt x="1888" y="1339"/>
                  <a:pt x="1946" y="1541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24" name="Line 130"/>
          <p:cNvSpPr>
            <a:spLocks noChangeShapeType="1"/>
          </p:cNvSpPr>
          <p:nvPr/>
        </p:nvSpPr>
        <p:spPr bwMode="auto">
          <a:xfrm flipH="1" flipV="1">
            <a:off x="5867400" y="1196975"/>
            <a:ext cx="1873250" cy="3744913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25" name="Oval 131"/>
          <p:cNvSpPr>
            <a:spLocks noChangeArrowheads="1"/>
          </p:cNvSpPr>
          <p:nvPr/>
        </p:nvSpPr>
        <p:spPr bwMode="auto">
          <a:xfrm>
            <a:off x="6626225" y="2838450"/>
            <a:ext cx="106363" cy="85725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26" name="Text Box 132"/>
          <p:cNvSpPr txBox="1">
            <a:spLocks noChangeArrowheads="1"/>
          </p:cNvSpPr>
          <p:nvPr/>
        </p:nvSpPr>
        <p:spPr bwMode="auto">
          <a:xfrm>
            <a:off x="6516688" y="3789363"/>
            <a:ext cx="67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/>
              <a:t>х</a:t>
            </a:r>
            <a:r>
              <a:rPr lang="ru-RU" b="1" i="1" baseline="-25000"/>
              <a:t>0</a:t>
            </a:r>
            <a:endParaRPr lang="ru-RU" b="1" i="1"/>
          </a:p>
        </p:txBody>
      </p:sp>
      <p:grpSp>
        <p:nvGrpSpPr>
          <p:cNvPr id="4" name="Group 133"/>
          <p:cNvGrpSpPr>
            <a:grpSpLocks/>
          </p:cNvGrpSpPr>
          <p:nvPr/>
        </p:nvGrpSpPr>
        <p:grpSpPr bwMode="auto">
          <a:xfrm flipH="1">
            <a:off x="6011863" y="1557338"/>
            <a:ext cx="1152525" cy="2303462"/>
            <a:chOff x="2789" y="1480"/>
            <a:chExt cx="998" cy="952"/>
          </a:xfrm>
        </p:grpSpPr>
        <p:sp>
          <p:nvSpPr>
            <p:cNvPr id="17431" name="Line 134"/>
            <p:cNvSpPr>
              <a:spLocks noChangeShapeType="1"/>
            </p:cNvSpPr>
            <p:nvPr/>
          </p:nvSpPr>
          <p:spPr bwMode="auto">
            <a:xfrm>
              <a:off x="3787" y="1480"/>
              <a:ext cx="0" cy="95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2" name="Line 135"/>
            <p:cNvSpPr>
              <a:spLocks noChangeShapeType="1"/>
            </p:cNvSpPr>
            <p:nvPr/>
          </p:nvSpPr>
          <p:spPr bwMode="auto">
            <a:xfrm flipH="1">
              <a:off x="2789" y="2432"/>
              <a:ext cx="99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568" name="Text Box 136"/>
          <p:cNvSpPr txBox="1">
            <a:spLocks noChangeArrowheads="1"/>
          </p:cNvSpPr>
          <p:nvPr/>
        </p:nvSpPr>
        <p:spPr bwMode="auto">
          <a:xfrm>
            <a:off x="3276600" y="4941888"/>
            <a:ext cx="532923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Механический смысл производной: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k =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b="1" i="1" dirty="0" smtClean="0">
                <a:latin typeface="Arial" pitchFamily="34" charset="0"/>
                <a:cs typeface="Arial" pitchFamily="34" charset="0"/>
              </a:rPr>
              <a:t>α</a:t>
            </a: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Угол наклона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касательгой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 оси Ох тупой , значит   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&lt;o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Из прямоугольного треугольника: 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tg</a:t>
            </a:r>
            <a:r>
              <a:rPr lang="el-GR" i="1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6 : 3 = 2, </a:t>
            </a:r>
            <a:r>
              <a:rPr lang="en-US" i="1" dirty="0" smtClean="0">
                <a:cs typeface="Arial" pitchFamily="34" charset="0"/>
              </a:rPr>
              <a:t>k</a:t>
            </a:r>
            <a:r>
              <a:rPr lang="ru-RU" i="1" dirty="0" smtClean="0">
                <a:cs typeface="Arial" pitchFamily="34" charset="0"/>
              </a:rPr>
              <a:t>= -2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el-GR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29" name="AutoShape 13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570" name="AutoShape 138"/>
          <p:cNvSpPr>
            <a:spLocks noChangeArrowheads="1"/>
          </p:cNvSpPr>
          <p:nvPr/>
        </p:nvSpPr>
        <p:spPr bwMode="auto">
          <a:xfrm rot="7927538">
            <a:off x="7165181" y="3363119"/>
            <a:ext cx="198438" cy="48895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5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8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5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85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85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5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5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5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5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5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85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53"/>
                  </p:tgtEl>
                </p:cond>
              </p:nextCondLst>
            </p:seq>
          </p:childTnLst>
        </p:cTn>
      </p:par>
    </p:tnLst>
    <p:bldLst>
      <p:bldP spid="18434" grpId="0" animBg="1"/>
      <p:bldP spid="18557" grpId="0" animBg="1"/>
      <p:bldP spid="18557" grpId="1" animBg="1"/>
      <p:bldP spid="18558" grpId="0" animBg="1"/>
      <p:bldP spid="18558" grpId="1" animBg="1"/>
      <p:bldP spid="18559" grpId="0" animBg="1"/>
      <p:bldP spid="18560" grpId="0" animBg="1"/>
      <p:bldP spid="18560" grpId="1" animBg="1"/>
      <p:bldP spid="18568" grpId="0"/>
      <p:bldP spid="185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61"/>
          <p:cNvGrpSpPr>
            <a:grpSpLocks/>
          </p:cNvGrpSpPr>
          <p:nvPr/>
        </p:nvGrpSpPr>
        <p:grpSpPr bwMode="auto">
          <a:xfrm>
            <a:off x="3786182" y="714356"/>
            <a:ext cx="4991100" cy="5078413"/>
            <a:chOff x="2412" y="464"/>
            <a:chExt cx="3144" cy="3199"/>
          </a:xfrm>
        </p:grpSpPr>
        <p:sp>
          <p:nvSpPr>
            <p:cNvPr id="6176" name="Freeform 362"/>
            <p:cNvSpPr>
              <a:spLocks/>
            </p:cNvSpPr>
            <p:nvPr/>
          </p:nvSpPr>
          <p:spPr bwMode="auto">
            <a:xfrm>
              <a:off x="2424" y="472"/>
              <a:ext cx="2" cy="3172"/>
            </a:xfrm>
            <a:custGeom>
              <a:avLst/>
              <a:gdLst>
                <a:gd name="T0" fmla="*/ 0 w 2"/>
                <a:gd name="T1" fmla="*/ 0 h 3172"/>
                <a:gd name="T2" fmla="*/ 2 w 2"/>
                <a:gd name="T3" fmla="*/ 3172 h 3172"/>
                <a:gd name="T4" fmla="*/ 0 60000 65536"/>
                <a:gd name="T5" fmla="*/ 0 60000 65536"/>
                <a:gd name="T6" fmla="*/ 0 w 2"/>
                <a:gd name="T7" fmla="*/ 0 h 3172"/>
                <a:gd name="T8" fmla="*/ 2 w 2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" h="3172">
                  <a:moveTo>
                    <a:pt x="0" y="0"/>
                  </a:moveTo>
                  <a:lnTo>
                    <a:pt x="2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7" name="Freeform 363"/>
            <p:cNvSpPr>
              <a:spLocks/>
            </p:cNvSpPr>
            <p:nvPr/>
          </p:nvSpPr>
          <p:spPr bwMode="auto">
            <a:xfrm>
              <a:off x="2472" y="1706"/>
              <a:ext cx="3060" cy="2"/>
            </a:xfrm>
            <a:custGeom>
              <a:avLst/>
              <a:gdLst>
                <a:gd name="T0" fmla="*/ 0 w 3060"/>
                <a:gd name="T1" fmla="*/ 0 h 2"/>
                <a:gd name="T2" fmla="*/ 3060 w 3060"/>
                <a:gd name="T3" fmla="*/ 2 h 2"/>
                <a:gd name="T4" fmla="*/ 0 60000 65536"/>
                <a:gd name="T5" fmla="*/ 0 60000 65536"/>
                <a:gd name="T6" fmla="*/ 0 w 3060"/>
                <a:gd name="T7" fmla="*/ 0 h 2"/>
                <a:gd name="T8" fmla="*/ 3060 w 3060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60" h="2">
                  <a:moveTo>
                    <a:pt x="0" y="0"/>
                  </a:moveTo>
                  <a:lnTo>
                    <a:pt x="3060" y="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8" name="Freeform 364"/>
            <p:cNvSpPr>
              <a:spLocks/>
            </p:cNvSpPr>
            <p:nvPr/>
          </p:nvSpPr>
          <p:spPr bwMode="auto">
            <a:xfrm>
              <a:off x="2436" y="3468"/>
              <a:ext cx="3088" cy="1"/>
            </a:xfrm>
            <a:custGeom>
              <a:avLst/>
              <a:gdLst>
                <a:gd name="T0" fmla="*/ 0 w 3088"/>
                <a:gd name="T1" fmla="*/ 0 h 1"/>
                <a:gd name="T2" fmla="*/ 3088 w 3088"/>
                <a:gd name="T3" fmla="*/ 0 h 1"/>
                <a:gd name="T4" fmla="*/ 0 60000 65536"/>
                <a:gd name="T5" fmla="*/ 0 60000 65536"/>
                <a:gd name="T6" fmla="*/ 0 w 3088"/>
                <a:gd name="T7" fmla="*/ 0 h 1"/>
                <a:gd name="T8" fmla="*/ 3088 w 3088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">
                  <a:moveTo>
                    <a:pt x="0" y="0"/>
                  </a:moveTo>
                  <a:lnTo>
                    <a:pt x="308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9" name="Freeform 365"/>
            <p:cNvSpPr>
              <a:spLocks/>
            </p:cNvSpPr>
            <p:nvPr/>
          </p:nvSpPr>
          <p:spPr bwMode="auto">
            <a:xfrm>
              <a:off x="2426" y="3292"/>
              <a:ext cx="3094" cy="2"/>
            </a:xfrm>
            <a:custGeom>
              <a:avLst/>
              <a:gdLst>
                <a:gd name="T0" fmla="*/ 0 w 3094"/>
                <a:gd name="T1" fmla="*/ 2 h 2"/>
                <a:gd name="T2" fmla="*/ 3094 w 3094"/>
                <a:gd name="T3" fmla="*/ 0 h 2"/>
                <a:gd name="T4" fmla="*/ 0 60000 65536"/>
                <a:gd name="T5" fmla="*/ 0 60000 65536"/>
                <a:gd name="T6" fmla="*/ 0 w 3094"/>
                <a:gd name="T7" fmla="*/ 0 h 2"/>
                <a:gd name="T8" fmla="*/ 3094 w 3094"/>
                <a:gd name="T9" fmla="*/ 2 h 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4" h="2">
                  <a:moveTo>
                    <a:pt x="0" y="2"/>
                  </a:moveTo>
                  <a:lnTo>
                    <a:pt x="309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0" name="Line 366"/>
            <p:cNvSpPr>
              <a:spLocks noChangeShapeType="1"/>
            </p:cNvSpPr>
            <p:nvPr/>
          </p:nvSpPr>
          <p:spPr bwMode="auto">
            <a:xfrm>
              <a:off x="2426" y="3113"/>
              <a:ext cx="3130" cy="0"/>
            </a:xfrm>
            <a:prstGeom prst="line">
              <a:avLst/>
            </a:pr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1" name="Freeform 367"/>
            <p:cNvSpPr>
              <a:spLocks/>
            </p:cNvSpPr>
            <p:nvPr/>
          </p:nvSpPr>
          <p:spPr bwMode="auto">
            <a:xfrm>
              <a:off x="2428" y="2940"/>
              <a:ext cx="3096" cy="1"/>
            </a:xfrm>
            <a:custGeom>
              <a:avLst/>
              <a:gdLst>
                <a:gd name="T0" fmla="*/ 0 w 3096"/>
                <a:gd name="T1" fmla="*/ 0 h 1"/>
                <a:gd name="T2" fmla="*/ 3096 w 3096"/>
                <a:gd name="T3" fmla="*/ 0 h 1"/>
                <a:gd name="T4" fmla="*/ 0 60000 65536"/>
                <a:gd name="T5" fmla="*/ 0 60000 65536"/>
                <a:gd name="T6" fmla="*/ 0 w 3096"/>
                <a:gd name="T7" fmla="*/ 0 h 1"/>
                <a:gd name="T8" fmla="*/ 3096 w 309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6" h="1">
                  <a:moveTo>
                    <a:pt x="0" y="0"/>
                  </a:moveTo>
                  <a:lnTo>
                    <a:pt x="309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2" name="Freeform 368"/>
            <p:cNvSpPr>
              <a:spLocks/>
            </p:cNvSpPr>
            <p:nvPr/>
          </p:nvSpPr>
          <p:spPr bwMode="auto">
            <a:xfrm>
              <a:off x="2424" y="2764"/>
              <a:ext cx="3092" cy="1"/>
            </a:xfrm>
            <a:custGeom>
              <a:avLst/>
              <a:gdLst>
                <a:gd name="T0" fmla="*/ 0 w 3092"/>
                <a:gd name="T1" fmla="*/ 0 h 1"/>
                <a:gd name="T2" fmla="*/ 3092 w 3092"/>
                <a:gd name="T3" fmla="*/ 0 h 1"/>
                <a:gd name="T4" fmla="*/ 0 60000 65536"/>
                <a:gd name="T5" fmla="*/ 0 60000 65536"/>
                <a:gd name="T6" fmla="*/ 0 w 3092"/>
                <a:gd name="T7" fmla="*/ 0 h 1"/>
                <a:gd name="T8" fmla="*/ 3092 w 3092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1">
                  <a:moveTo>
                    <a:pt x="0" y="0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3" name="Freeform 369"/>
            <p:cNvSpPr>
              <a:spLocks/>
            </p:cNvSpPr>
            <p:nvPr/>
          </p:nvSpPr>
          <p:spPr bwMode="auto">
            <a:xfrm>
              <a:off x="2420" y="2584"/>
              <a:ext cx="3100" cy="4"/>
            </a:xfrm>
            <a:custGeom>
              <a:avLst/>
              <a:gdLst>
                <a:gd name="T0" fmla="*/ 0 w 3100"/>
                <a:gd name="T1" fmla="*/ 4 h 4"/>
                <a:gd name="T2" fmla="*/ 3100 w 3100"/>
                <a:gd name="T3" fmla="*/ 0 h 4"/>
                <a:gd name="T4" fmla="*/ 0 60000 65536"/>
                <a:gd name="T5" fmla="*/ 0 60000 65536"/>
                <a:gd name="T6" fmla="*/ 0 w 3100"/>
                <a:gd name="T7" fmla="*/ 0 h 4"/>
                <a:gd name="T8" fmla="*/ 3100 w 3100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4">
                  <a:moveTo>
                    <a:pt x="0" y="4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4" name="Freeform 370"/>
            <p:cNvSpPr>
              <a:spLocks/>
            </p:cNvSpPr>
            <p:nvPr/>
          </p:nvSpPr>
          <p:spPr bwMode="auto">
            <a:xfrm>
              <a:off x="2420" y="2408"/>
              <a:ext cx="3108" cy="8"/>
            </a:xfrm>
            <a:custGeom>
              <a:avLst/>
              <a:gdLst>
                <a:gd name="T0" fmla="*/ 0 w 3108"/>
                <a:gd name="T1" fmla="*/ 8 h 8"/>
                <a:gd name="T2" fmla="*/ 3108 w 3108"/>
                <a:gd name="T3" fmla="*/ 0 h 8"/>
                <a:gd name="T4" fmla="*/ 0 60000 65536"/>
                <a:gd name="T5" fmla="*/ 0 60000 65536"/>
                <a:gd name="T6" fmla="*/ 0 w 3108"/>
                <a:gd name="T7" fmla="*/ 0 h 8"/>
                <a:gd name="T8" fmla="*/ 3108 w 3108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8">
                  <a:moveTo>
                    <a:pt x="0" y="8"/>
                  </a:moveTo>
                  <a:lnTo>
                    <a:pt x="3108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5" name="Freeform 371"/>
            <p:cNvSpPr>
              <a:spLocks/>
            </p:cNvSpPr>
            <p:nvPr/>
          </p:nvSpPr>
          <p:spPr bwMode="auto">
            <a:xfrm>
              <a:off x="2412" y="2232"/>
              <a:ext cx="3116" cy="4"/>
            </a:xfrm>
            <a:custGeom>
              <a:avLst/>
              <a:gdLst>
                <a:gd name="T0" fmla="*/ 0 w 3116"/>
                <a:gd name="T1" fmla="*/ 0 h 4"/>
                <a:gd name="T2" fmla="*/ 3116 w 3116"/>
                <a:gd name="T3" fmla="*/ 4 h 4"/>
                <a:gd name="T4" fmla="*/ 0 60000 65536"/>
                <a:gd name="T5" fmla="*/ 0 60000 65536"/>
                <a:gd name="T6" fmla="*/ 0 w 3116"/>
                <a:gd name="T7" fmla="*/ 0 h 4"/>
                <a:gd name="T8" fmla="*/ 3116 w 3116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4">
                  <a:moveTo>
                    <a:pt x="0" y="0"/>
                  </a:moveTo>
                  <a:lnTo>
                    <a:pt x="3116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6" name="Freeform 372"/>
            <p:cNvSpPr>
              <a:spLocks/>
            </p:cNvSpPr>
            <p:nvPr/>
          </p:nvSpPr>
          <p:spPr bwMode="auto">
            <a:xfrm>
              <a:off x="2472" y="1884"/>
              <a:ext cx="3052" cy="4"/>
            </a:xfrm>
            <a:custGeom>
              <a:avLst/>
              <a:gdLst>
                <a:gd name="T0" fmla="*/ 0 w 3052"/>
                <a:gd name="T1" fmla="*/ 4 h 4"/>
                <a:gd name="T2" fmla="*/ 3052 w 3052"/>
                <a:gd name="T3" fmla="*/ 0 h 4"/>
                <a:gd name="T4" fmla="*/ 0 60000 65536"/>
                <a:gd name="T5" fmla="*/ 0 60000 65536"/>
                <a:gd name="T6" fmla="*/ 0 w 3052"/>
                <a:gd name="T7" fmla="*/ 0 h 4"/>
                <a:gd name="T8" fmla="*/ 3052 w 305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52" h="4">
                  <a:moveTo>
                    <a:pt x="0" y="4"/>
                  </a:moveTo>
                  <a:lnTo>
                    <a:pt x="305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7" name="Freeform 373"/>
            <p:cNvSpPr>
              <a:spLocks/>
            </p:cNvSpPr>
            <p:nvPr/>
          </p:nvSpPr>
          <p:spPr bwMode="auto">
            <a:xfrm>
              <a:off x="2428" y="1532"/>
              <a:ext cx="3100" cy="1"/>
            </a:xfrm>
            <a:custGeom>
              <a:avLst/>
              <a:gdLst>
                <a:gd name="T0" fmla="*/ 0 w 3100"/>
                <a:gd name="T1" fmla="*/ 0 h 1"/>
                <a:gd name="T2" fmla="*/ 3100 w 3100"/>
                <a:gd name="T3" fmla="*/ 0 h 1"/>
                <a:gd name="T4" fmla="*/ 0 60000 65536"/>
                <a:gd name="T5" fmla="*/ 0 60000 65536"/>
                <a:gd name="T6" fmla="*/ 0 w 3100"/>
                <a:gd name="T7" fmla="*/ 0 h 1"/>
                <a:gd name="T8" fmla="*/ 3100 w 310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0" h="1">
                  <a:moveTo>
                    <a:pt x="0" y="0"/>
                  </a:moveTo>
                  <a:lnTo>
                    <a:pt x="3100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8" name="Freeform 374"/>
            <p:cNvSpPr>
              <a:spLocks/>
            </p:cNvSpPr>
            <p:nvPr/>
          </p:nvSpPr>
          <p:spPr bwMode="auto">
            <a:xfrm>
              <a:off x="2416" y="1356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9" name="Freeform 375"/>
            <p:cNvSpPr>
              <a:spLocks/>
            </p:cNvSpPr>
            <p:nvPr/>
          </p:nvSpPr>
          <p:spPr bwMode="auto">
            <a:xfrm>
              <a:off x="2420" y="1180"/>
              <a:ext cx="3108" cy="4"/>
            </a:xfrm>
            <a:custGeom>
              <a:avLst/>
              <a:gdLst>
                <a:gd name="T0" fmla="*/ 0 w 3108"/>
                <a:gd name="T1" fmla="*/ 0 h 4"/>
                <a:gd name="T2" fmla="*/ 3108 w 3108"/>
                <a:gd name="T3" fmla="*/ 4 h 4"/>
                <a:gd name="T4" fmla="*/ 0 60000 65536"/>
                <a:gd name="T5" fmla="*/ 0 60000 65536"/>
                <a:gd name="T6" fmla="*/ 0 w 3108"/>
                <a:gd name="T7" fmla="*/ 0 h 4"/>
                <a:gd name="T8" fmla="*/ 3108 w 3108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8" h="4">
                  <a:moveTo>
                    <a:pt x="0" y="0"/>
                  </a:moveTo>
                  <a:lnTo>
                    <a:pt x="3108" y="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0" name="Freeform 376"/>
            <p:cNvSpPr>
              <a:spLocks/>
            </p:cNvSpPr>
            <p:nvPr/>
          </p:nvSpPr>
          <p:spPr bwMode="auto">
            <a:xfrm>
              <a:off x="2416" y="1008"/>
              <a:ext cx="3112" cy="4"/>
            </a:xfrm>
            <a:custGeom>
              <a:avLst/>
              <a:gdLst>
                <a:gd name="T0" fmla="*/ 0 w 3112"/>
                <a:gd name="T1" fmla="*/ 4 h 4"/>
                <a:gd name="T2" fmla="*/ 3112 w 3112"/>
                <a:gd name="T3" fmla="*/ 0 h 4"/>
                <a:gd name="T4" fmla="*/ 0 60000 65536"/>
                <a:gd name="T5" fmla="*/ 0 60000 65536"/>
                <a:gd name="T6" fmla="*/ 0 w 3112"/>
                <a:gd name="T7" fmla="*/ 0 h 4"/>
                <a:gd name="T8" fmla="*/ 3112 w 3112"/>
                <a:gd name="T9" fmla="*/ 4 h 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2" h="4">
                  <a:moveTo>
                    <a:pt x="0" y="4"/>
                  </a:moveTo>
                  <a:lnTo>
                    <a:pt x="311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1" name="Freeform 377"/>
            <p:cNvSpPr>
              <a:spLocks/>
            </p:cNvSpPr>
            <p:nvPr/>
          </p:nvSpPr>
          <p:spPr bwMode="auto">
            <a:xfrm>
              <a:off x="2424" y="832"/>
              <a:ext cx="3104" cy="1"/>
            </a:xfrm>
            <a:custGeom>
              <a:avLst/>
              <a:gdLst>
                <a:gd name="T0" fmla="*/ 0 w 3104"/>
                <a:gd name="T1" fmla="*/ 0 h 1"/>
                <a:gd name="T2" fmla="*/ 3104 w 3104"/>
                <a:gd name="T3" fmla="*/ 0 h 1"/>
                <a:gd name="T4" fmla="*/ 0 60000 65536"/>
                <a:gd name="T5" fmla="*/ 0 60000 65536"/>
                <a:gd name="T6" fmla="*/ 0 w 3104"/>
                <a:gd name="T7" fmla="*/ 0 h 1"/>
                <a:gd name="T8" fmla="*/ 3104 w 3104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04" h="1">
                  <a:moveTo>
                    <a:pt x="0" y="0"/>
                  </a:moveTo>
                  <a:lnTo>
                    <a:pt x="3104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2" name="Freeform 378"/>
            <p:cNvSpPr>
              <a:spLocks/>
            </p:cNvSpPr>
            <p:nvPr/>
          </p:nvSpPr>
          <p:spPr bwMode="auto">
            <a:xfrm>
              <a:off x="2432" y="656"/>
              <a:ext cx="3092" cy="8"/>
            </a:xfrm>
            <a:custGeom>
              <a:avLst/>
              <a:gdLst>
                <a:gd name="T0" fmla="*/ 0 w 3092"/>
                <a:gd name="T1" fmla="*/ 8 h 8"/>
                <a:gd name="T2" fmla="*/ 3092 w 3092"/>
                <a:gd name="T3" fmla="*/ 0 h 8"/>
                <a:gd name="T4" fmla="*/ 0 60000 65536"/>
                <a:gd name="T5" fmla="*/ 0 60000 65536"/>
                <a:gd name="T6" fmla="*/ 0 w 3092"/>
                <a:gd name="T7" fmla="*/ 0 h 8"/>
                <a:gd name="T8" fmla="*/ 3092 w 3092"/>
                <a:gd name="T9" fmla="*/ 8 h 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92" h="8">
                  <a:moveTo>
                    <a:pt x="0" y="8"/>
                  </a:moveTo>
                  <a:lnTo>
                    <a:pt x="3092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3" name="Freeform 379"/>
            <p:cNvSpPr>
              <a:spLocks/>
            </p:cNvSpPr>
            <p:nvPr/>
          </p:nvSpPr>
          <p:spPr bwMode="auto">
            <a:xfrm>
              <a:off x="2440" y="472"/>
              <a:ext cx="3088" cy="12"/>
            </a:xfrm>
            <a:custGeom>
              <a:avLst/>
              <a:gdLst>
                <a:gd name="T0" fmla="*/ 0 w 3088"/>
                <a:gd name="T1" fmla="*/ 0 h 12"/>
                <a:gd name="T2" fmla="*/ 3088 w 3088"/>
                <a:gd name="T3" fmla="*/ 12 h 12"/>
                <a:gd name="T4" fmla="*/ 0 60000 65536"/>
                <a:gd name="T5" fmla="*/ 0 60000 65536"/>
                <a:gd name="T6" fmla="*/ 0 w 3088"/>
                <a:gd name="T7" fmla="*/ 0 h 12"/>
                <a:gd name="T8" fmla="*/ 3088 w 3088"/>
                <a:gd name="T9" fmla="*/ 12 h 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088" h="12">
                  <a:moveTo>
                    <a:pt x="0" y="0"/>
                  </a:moveTo>
                  <a:lnTo>
                    <a:pt x="3088" y="1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4" name="Freeform 380"/>
            <p:cNvSpPr>
              <a:spLocks/>
            </p:cNvSpPr>
            <p:nvPr/>
          </p:nvSpPr>
          <p:spPr bwMode="auto">
            <a:xfrm>
              <a:off x="2416" y="3644"/>
              <a:ext cx="3116" cy="1"/>
            </a:xfrm>
            <a:custGeom>
              <a:avLst/>
              <a:gdLst>
                <a:gd name="T0" fmla="*/ 0 w 3116"/>
                <a:gd name="T1" fmla="*/ 0 h 1"/>
                <a:gd name="T2" fmla="*/ 3116 w 3116"/>
                <a:gd name="T3" fmla="*/ 0 h 1"/>
                <a:gd name="T4" fmla="*/ 0 60000 65536"/>
                <a:gd name="T5" fmla="*/ 0 60000 65536"/>
                <a:gd name="T6" fmla="*/ 0 w 3116"/>
                <a:gd name="T7" fmla="*/ 0 h 1"/>
                <a:gd name="T8" fmla="*/ 3116 w 3116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16" h="1">
                  <a:moveTo>
                    <a:pt x="0" y="0"/>
                  </a:moveTo>
                  <a:lnTo>
                    <a:pt x="3116" y="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5" name="Freeform 381"/>
            <p:cNvSpPr>
              <a:spLocks/>
            </p:cNvSpPr>
            <p:nvPr/>
          </p:nvSpPr>
          <p:spPr bwMode="auto">
            <a:xfrm>
              <a:off x="5528" y="488"/>
              <a:ext cx="1" cy="3136"/>
            </a:xfrm>
            <a:custGeom>
              <a:avLst/>
              <a:gdLst>
                <a:gd name="T0" fmla="*/ 0 w 1"/>
                <a:gd name="T1" fmla="*/ 0 h 3136"/>
                <a:gd name="T2" fmla="*/ 0 w 1"/>
                <a:gd name="T3" fmla="*/ 3136 h 3136"/>
                <a:gd name="T4" fmla="*/ 0 60000 65536"/>
                <a:gd name="T5" fmla="*/ 0 60000 65536"/>
                <a:gd name="T6" fmla="*/ 0 w 1"/>
                <a:gd name="T7" fmla="*/ 0 h 3136"/>
                <a:gd name="T8" fmla="*/ 1 w 1"/>
                <a:gd name="T9" fmla="*/ 3136 h 31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36">
                  <a:moveTo>
                    <a:pt x="0" y="0"/>
                  </a:moveTo>
                  <a:lnTo>
                    <a:pt x="0" y="3136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6" name="Freeform 382"/>
            <p:cNvSpPr>
              <a:spLocks/>
            </p:cNvSpPr>
            <p:nvPr/>
          </p:nvSpPr>
          <p:spPr bwMode="auto">
            <a:xfrm>
              <a:off x="5332" y="480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7" name="Freeform 383"/>
            <p:cNvSpPr>
              <a:spLocks/>
            </p:cNvSpPr>
            <p:nvPr/>
          </p:nvSpPr>
          <p:spPr bwMode="auto">
            <a:xfrm>
              <a:off x="5136" y="480"/>
              <a:ext cx="4" cy="3168"/>
            </a:xfrm>
            <a:custGeom>
              <a:avLst/>
              <a:gdLst>
                <a:gd name="T0" fmla="*/ 4 w 4"/>
                <a:gd name="T1" fmla="*/ 0 h 3168"/>
                <a:gd name="T2" fmla="*/ 0 w 4"/>
                <a:gd name="T3" fmla="*/ 3168 h 3168"/>
                <a:gd name="T4" fmla="*/ 0 60000 65536"/>
                <a:gd name="T5" fmla="*/ 0 60000 65536"/>
                <a:gd name="T6" fmla="*/ 0 w 4"/>
                <a:gd name="T7" fmla="*/ 0 h 3168"/>
                <a:gd name="T8" fmla="*/ 4 w 4"/>
                <a:gd name="T9" fmla="*/ 3168 h 316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8">
                  <a:moveTo>
                    <a:pt x="4" y="0"/>
                  </a:moveTo>
                  <a:lnTo>
                    <a:pt x="0" y="3168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8" name="Freeform 384"/>
            <p:cNvSpPr>
              <a:spLocks/>
            </p:cNvSpPr>
            <p:nvPr/>
          </p:nvSpPr>
          <p:spPr bwMode="auto">
            <a:xfrm>
              <a:off x="4944" y="480"/>
              <a:ext cx="1" cy="3160"/>
            </a:xfrm>
            <a:custGeom>
              <a:avLst/>
              <a:gdLst>
                <a:gd name="T0" fmla="*/ 0 w 1"/>
                <a:gd name="T1" fmla="*/ 0 h 3160"/>
                <a:gd name="T2" fmla="*/ 0 w 1"/>
                <a:gd name="T3" fmla="*/ 3160 h 3160"/>
                <a:gd name="T4" fmla="*/ 0 60000 65536"/>
                <a:gd name="T5" fmla="*/ 0 60000 65536"/>
                <a:gd name="T6" fmla="*/ 0 w 1"/>
                <a:gd name="T7" fmla="*/ 0 h 3160"/>
                <a:gd name="T8" fmla="*/ 1 w 1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0">
                  <a:moveTo>
                    <a:pt x="0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9" name="Freeform 385"/>
            <p:cNvSpPr>
              <a:spLocks/>
            </p:cNvSpPr>
            <p:nvPr/>
          </p:nvSpPr>
          <p:spPr bwMode="auto">
            <a:xfrm>
              <a:off x="4748" y="476"/>
              <a:ext cx="4" cy="3172"/>
            </a:xfrm>
            <a:custGeom>
              <a:avLst/>
              <a:gdLst>
                <a:gd name="T0" fmla="*/ 4 w 4"/>
                <a:gd name="T1" fmla="*/ 0 h 3172"/>
                <a:gd name="T2" fmla="*/ 0 w 4"/>
                <a:gd name="T3" fmla="*/ 3172 h 3172"/>
                <a:gd name="T4" fmla="*/ 0 60000 65536"/>
                <a:gd name="T5" fmla="*/ 0 60000 65536"/>
                <a:gd name="T6" fmla="*/ 0 w 4"/>
                <a:gd name="T7" fmla="*/ 0 h 3172"/>
                <a:gd name="T8" fmla="*/ 4 w 4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72">
                  <a:moveTo>
                    <a:pt x="4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0" name="Freeform 386"/>
            <p:cNvSpPr>
              <a:spLocks/>
            </p:cNvSpPr>
            <p:nvPr/>
          </p:nvSpPr>
          <p:spPr bwMode="auto">
            <a:xfrm>
              <a:off x="4544" y="472"/>
              <a:ext cx="14" cy="3191"/>
            </a:xfrm>
            <a:custGeom>
              <a:avLst/>
              <a:gdLst>
                <a:gd name="T0" fmla="*/ 0 w 14"/>
                <a:gd name="T1" fmla="*/ 0 h 3191"/>
                <a:gd name="T2" fmla="*/ 14 w 14"/>
                <a:gd name="T3" fmla="*/ 3191 h 3191"/>
                <a:gd name="T4" fmla="*/ 0 60000 65536"/>
                <a:gd name="T5" fmla="*/ 0 60000 65536"/>
                <a:gd name="T6" fmla="*/ 0 w 14"/>
                <a:gd name="T7" fmla="*/ 0 h 3191"/>
                <a:gd name="T8" fmla="*/ 14 w 14"/>
                <a:gd name="T9" fmla="*/ 3191 h 319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" h="3191">
                  <a:moveTo>
                    <a:pt x="0" y="0"/>
                  </a:moveTo>
                  <a:lnTo>
                    <a:pt x="14" y="3191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1" name="Freeform 387"/>
            <p:cNvSpPr>
              <a:spLocks/>
            </p:cNvSpPr>
            <p:nvPr/>
          </p:nvSpPr>
          <p:spPr bwMode="auto">
            <a:xfrm>
              <a:off x="4360" y="488"/>
              <a:ext cx="4" cy="3160"/>
            </a:xfrm>
            <a:custGeom>
              <a:avLst/>
              <a:gdLst>
                <a:gd name="T0" fmla="*/ 4 w 4"/>
                <a:gd name="T1" fmla="*/ 0 h 3160"/>
                <a:gd name="T2" fmla="*/ 0 w 4"/>
                <a:gd name="T3" fmla="*/ 3160 h 3160"/>
                <a:gd name="T4" fmla="*/ 0 60000 65536"/>
                <a:gd name="T5" fmla="*/ 0 60000 65536"/>
                <a:gd name="T6" fmla="*/ 0 w 4"/>
                <a:gd name="T7" fmla="*/ 0 h 3160"/>
                <a:gd name="T8" fmla="*/ 4 w 4"/>
                <a:gd name="T9" fmla="*/ 3160 h 31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0">
                  <a:moveTo>
                    <a:pt x="4" y="0"/>
                  </a:moveTo>
                  <a:lnTo>
                    <a:pt x="0" y="3160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2" name="Freeform 388"/>
            <p:cNvSpPr>
              <a:spLocks/>
            </p:cNvSpPr>
            <p:nvPr/>
          </p:nvSpPr>
          <p:spPr bwMode="auto">
            <a:xfrm>
              <a:off x="4168" y="488"/>
              <a:ext cx="1" cy="3152"/>
            </a:xfrm>
            <a:custGeom>
              <a:avLst/>
              <a:gdLst>
                <a:gd name="T0" fmla="*/ 0 w 1"/>
                <a:gd name="T1" fmla="*/ 0 h 3152"/>
                <a:gd name="T2" fmla="*/ 0 w 1"/>
                <a:gd name="T3" fmla="*/ 3152 h 3152"/>
                <a:gd name="T4" fmla="*/ 0 60000 65536"/>
                <a:gd name="T5" fmla="*/ 0 60000 65536"/>
                <a:gd name="T6" fmla="*/ 0 w 1"/>
                <a:gd name="T7" fmla="*/ 0 h 3152"/>
                <a:gd name="T8" fmla="*/ 1 w 1"/>
                <a:gd name="T9" fmla="*/ 3152 h 315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52">
                  <a:moveTo>
                    <a:pt x="0" y="0"/>
                  </a:moveTo>
                  <a:lnTo>
                    <a:pt x="0" y="315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3" name="Freeform 389"/>
            <p:cNvSpPr>
              <a:spLocks/>
            </p:cNvSpPr>
            <p:nvPr/>
          </p:nvSpPr>
          <p:spPr bwMode="auto">
            <a:xfrm>
              <a:off x="3776" y="464"/>
              <a:ext cx="11" cy="3199"/>
            </a:xfrm>
            <a:custGeom>
              <a:avLst/>
              <a:gdLst>
                <a:gd name="T0" fmla="*/ 0 w 11"/>
                <a:gd name="T1" fmla="*/ 0 h 3199"/>
                <a:gd name="T2" fmla="*/ 11 w 11"/>
                <a:gd name="T3" fmla="*/ 3199 h 3199"/>
                <a:gd name="T4" fmla="*/ 0 60000 65536"/>
                <a:gd name="T5" fmla="*/ 0 60000 65536"/>
                <a:gd name="T6" fmla="*/ 0 w 11"/>
                <a:gd name="T7" fmla="*/ 0 h 3199"/>
                <a:gd name="T8" fmla="*/ 11 w 11"/>
                <a:gd name="T9" fmla="*/ 3199 h 319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3199">
                  <a:moveTo>
                    <a:pt x="0" y="0"/>
                  </a:moveTo>
                  <a:lnTo>
                    <a:pt x="11" y="3199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4" name="Freeform 390"/>
            <p:cNvSpPr>
              <a:spLocks/>
            </p:cNvSpPr>
            <p:nvPr/>
          </p:nvSpPr>
          <p:spPr bwMode="auto">
            <a:xfrm>
              <a:off x="3584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5" name="Freeform 391"/>
            <p:cNvSpPr>
              <a:spLocks/>
            </p:cNvSpPr>
            <p:nvPr/>
          </p:nvSpPr>
          <p:spPr bwMode="auto">
            <a:xfrm>
              <a:off x="3392" y="484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6" name="Freeform 392"/>
            <p:cNvSpPr>
              <a:spLocks/>
            </p:cNvSpPr>
            <p:nvPr/>
          </p:nvSpPr>
          <p:spPr bwMode="auto">
            <a:xfrm>
              <a:off x="3192" y="480"/>
              <a:ext cx="8" cy="3164"/>
            </a:xfrm>
            <a:custGeom>
              <a:avLst/>
              <a:gdLst>
                <a:gd name="T0" fmla="*/ 0 w 8"/>
                <a:gd name="T1" fmla="*/ 0 h 3164"/>
                <a:gd name="T2" fmla="*/ 8 w 8"/>
                <a:gd name="T3" fmla="*/ 3164 h 3164"/>
                <a:gd name="T4" fmla="*/ 0 60000 65536"/>
                <a:gd name="T5" fmla="*/ 0 60000 65536"/>
                <a:gd name="T6" fmla="*/ 0 w 8"/>
                <a:gd name="T7" fmla="*/ 0 h 3164"/>
                <a:gd name="T8" fmla="*/ 8 w 8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3164">
                  <a:moveTo>
                    <a:pt x="0" y="0"/>
                  </a:moveTo>
                  <a:lnTo>
                    <a:pt x="8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7" name="Freeform 393"/>
            <p:cNvSpPr>
              <a:spLocks/>
            </p:cNvSpPr>
            <p:nvPr/>
          </p:nvSpPr>
          <p:spPr bwMode="auto">
            <a:xfrm>
              <a:off x="3004" y="480"/>
              <a:ext cx="4" cy="3164"/>
            </a:xfrm>
            <a:custGeom>
              <a:avLst/>
              <a:gdLst>
                <a:gd name="T0" fmla="*/ 4 w 4"/>
                <a:gd name="T1" fmla="*/ 0 h 3164"/>
                <a:gd name="T2" fmla="*/ 0 w 4"/>
                <a:gd name="T3" fmla="*/ 3164 h 3164"/>
                <a:gd name="T4" fmla="*/ 0 60000 65536"/>
                <a:gd name="T5" fmla="*/ 0 60000 65536"/>
                <a:gd name="T6" fmla="*/ 0 w 4"/>
                <a:gd name="T7" fmla="*/ 0 h 3164"/>
                <a:gd name="T8" fmla="*/ 4 w 4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" h="3164">
                  <a:moveTo>
                    <a:pt x="4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8" name="Freeform 394"/>
            <p:cNvSpPr>
              <a:spLocks/>
            </p:cNvSpPr>
            <p:nvPr/>
          </p:nvSpPr>
          <p:spPr bwMode="auto">
            <a:xfrm>
              <a:off x="2812" y="480"/>
              <a:ext cx="1" cy="3172"/>
            </a:xfrm>
            <a:custGeom>
              <a:avLst/>
              <a:gdLst>
                <a:gd name="T0" fmla="*/ 0 w 1"/>
                <a:gd name="T1" fmla="*/ 0 h 3172"/>
                <a:gd name="T2" fmla="*/ 0 w 1"/>
                <a:gd name="T3" fmla="*/ 3172 h 3172"/>
                <a:gd name="T4" fmla="*/ 0 60000 65536"/>
                <a:gd name="T5" fmla="*/ 0 60000 65536"/>
                <a:gd name="T6" fmla="*/ 0 w 1"/>
                <a:gd name="T7" fmla="*/ 0 h 3172"/>
                <a:gd name="T8" fmla="*/ 1 w 1"/>
                <a:gd name="T9" fmla="*/ 3172 h 31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72">
                  <a:moveTo>
                    <a:pt x="0" y="0"/>
                  </a:moveTo>
                  <a:lnTo>
                    <a:pt x="0" y="3172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9" name="Freeform 395"/>
            <p:cNvSpPr>
              <a:spLocks/>
            </p:cNvSpPr>
            <p:nvPr/>
          </p:nvSpPr>
          <p:spPr bwMode="auto">
            <a:xfrm>
              <a:off x="2616" y="480"/>
              <a:ext cx="1" cy="3164"/>
            </a:xfrm>
            <a:custGeom>
              <a:avLst/>
              <a:gdLst>
                <a:gd name="T0" fmla="*/ 0 w 1"/>
                <a:gd name="T1" fmla="*/ 0 h 3164"/>
                <a:gd name="T2" fmla="*/ 0 w 1"/>
                <a:gd name="T3" fmla="*/ 3164 h 3164"/>
                <a:gd name="T4" fmla="*/ 0 60000 65536"/>
                <a:gd name="T5" fmla="*/ 0 60000 65536"/>
                <a:gd name="T6" fmla="*/ 0 w 1"/>
                <a:gd name="T7" fmla="*/ 0 h 3164"/>
                <a:gd name="T8" fmla="*/ 1 w 1"/>
                <a:gd name="T9" fmla="*/ 3164 h 31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164">
                  <a:moveTo>
                    <a:pt x="0" y="0"/>
                  </a:moveTo>
                  <a:lnTo>
                    <a:pt x="0" y="3164"/>
                  </a:lnTo>
                </a:path>
              </a:pathLst>
            </a:custGeom>
            <a:noFill/>
            <a:ln w="1270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7" name="Line 327"/>
          <p:cNvSpPr>
            <a:spLocks noChangeShapeType="1"/>
          </p:cNvSpPr>
          <p:nvPr/>
        </p:nvSpPr>
        <p:spPr bwMode="auto">
          <a:xfrm>
            <a:off x="3924300" y="3284538"/>
            <a:ext cx="48974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8" name="Line 328"/>
          <p:cNvSpPr>
            <a:spLocks noChangeShapeType="1"/>
          </p:cNvSpPr>
          <p:nvPr/>
        </p:nvSpPr>
        <p:spPr bwMode="auto">
          <a:xfrm flipV="1">
            <a:off x="6300788" y="765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6149" name="Text Box 331"/>
          <p:cNvSpPr txBox="1">
            <a:spLocks noChangeArrowheads="1"/>
          </p:cNvSpPr>
          <p:nvPr/>
        </p:nvSpPr>
        <p:spPr bwMode="auto">
          <a:xfrm>
            <a:off x="6516688" y="32845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6150" name="Text Box 332"/>
          <p:cNvSpPr txBox="1">
            <a:spLocks noChangeArrowheads="1"/>
          </p:cNvSpPr>
          <p:nvPr/>
        </p:nvSpPr>
        <p:spPr bwMode="auto">
          <a:xfrm>
            <a:off x="6443663" y="3284538"/>
            <a:ext cx="2220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1  </a:t>
            </a:r>
            <a:r>
              <a:rPr lang="ru-RU" b="1" dirty="0" smtClean="0"/>
              <a:t>  </a:t>
            </a:r>
            <a:r>
              <a:rPr lang="ru-RU" b="1" dirty="0"/>
              <a:t>2   </a:t>
            </a:r>
            <a:r>
              <a:rPr lang="ru-RU" b="1" dirty="0" smtClean="0"/>
              <a:t> 3    </a:t>
            </a:r>
            <a:r>
              <a:rPr lang="ru-RU" b="1" dirty="0"/>
              <a:t>4   5  </a:t>
            </a:r>
            <a:r>
              <a:rPr lang="ru-RU" b="1" dirty="0" smtClean="0"/>
              <a:t>  </a:t>
            </a:r>
            <a:r>
              <a:rPr lang="ru-RU" b="1" dirty="0"/>
              <a:t>6   </a:t>
            </a:r>
            <a:r>
              <a:rPr lang="ru-RU" b="1" dirty="0" smtClean="0"/>
              <a:t> 7</a:t>
            </a:r>
            <a:endParaRPr lang="ru-RU" b="1" dirty="0"/>
          </a:p>
        </p:txBody>
      </p:sp>
      <p:sp>
        <p:nvSpPr>
          <p:cNvPr id="6151" name="Text Box 333"/>
          <p:cNvSpPr txBox="1">
            <a:spLocks noChangeArrowheads="1"/>
          </p:cNvSpPr>
          <p:nvPr/>
        </p:nvSpPr>
        <p:spPr bwMode="auto">
          <a:xfrm>
            <a:off x="3995738" y="3213100"/>
            <a:ext cx="21852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 smtClean="0"/>
              <a:t>    -</a:t>
            </a:r>
            <a:r>
              <a:rPr lang="ru-RU" b="1" dirty="0"/>
              <a:t>7 -6 -5 -4  -3  -2  -1</a:t>
            </a:r>
          </a:p>
        </p:txBody>
      </p:sp>
      <p:sp>
        <p:nvSpPr>
          <p:cNvPr id="6152" name="Text Box 334"/>
          <p:cNvSpPr txBox="1">
            <a:spLocks noChangeArrowheads="1"/>
          </p:cNvSpPr>
          <p:nvPr/>
        </p:nvSpPr>
        <p:spPr bwMode="auto">
          <a:xfrm>
            <a:off x="6011863" y="1125538"/>
            <a:ext cx="3111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7</a:t>
            </a:r>
          </a:p>
          <a:p>
            <a:r>
              <a:rPr lang="ru-RU" b="1"/>
              <a:t>6</a:t>
            </a:r>
          </a:p>
          <a:p>
            <a:r>
              <a:rPr lang="ru-RU" b="1"/>
              <a:t>5</a:t>
            </a:r>
          </a:p>
          <a:p>
            <a:r>
              <a:rPr lang="ru-RU" b="1"/>
              <a:t>4</a:t>
            </a:r>
          </a:p>
          <a:p>
            <a:r>
              <a:rPr lang="ru-RU" b="1"/>
              <a:t>3</a:t>
            </a:r>
          </a:p>
          <a:p>
            <a:r>
              <a:rPr lang="ru-RU" b="1"/>
              <a:t>2</a:t>
            </a:r>
          </a:p>
          <a:p>
            <a:r>
              <a:rPr lang="ru-RU" b="1"/>
              <a:t>1</a:t>
            </a:r>
          </a:p>
        </p:txBody>
      </p:sp>
      <p:sp>
        <p:nvSpPr>
          <p:cNvPr id="6153" name="Text Box 335"/>
          <p:cNvSpPr txBox="1">
            <a:spLocks noChangeArrowheads="1"/>
          </p:cNvSpPr>
          <p:nvPr/>
        </p:nvSpPr>
        <p:spPr bwMode="auto">
          <a:xfrm>
            <a:off x="6011863" y="3357563"/>
            <a:ext cx="3873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-1</a:t>
            </a:r>
          </a:p>
          <a:p>
            <a:r>
              <a:rPr lang="ru-RU" b="1"/>
              <a:t>-2</a:t>
            </a:r>
          </a:p>
          <a:p>
            <a:r>
              <a:rPr lang="ru-RU" b="1"/>
              <a:t>-3</a:t>
            </a:r>
          </a:p>
          <a:p>
            <a:r>
              <a:rPr lang="ru-RU" b="1"/>
              <a:t>-4</a:t>
            </a:r>
          </a:p>
          <a:p>
            <a:r>
              <a:rPr lang="ru-RU" b="1"/>
              <a:t>-5</a:t>
            </a:r>
          </a:p>
          <a:p>
            <a:r>
              <a:rPr lang="ru-RU" b="1"/>
              <a:t>-6</a:t>
            </a:r>
          </a:p>
          <a:p>
            <a:r>
              <a:rPr lang="ru-RU" b="1"/>
              <a:t>-7</a:t>
            </a:r>
          </a:p>
        </p:txBody>
      </p:sp>
      <p:sp>
        <p:nvSpPr>
          <p:cNvPr id="6154" name="Text Box 336"/>
          <p:cNvSpPr txBox="1">
            <a:spLocks noChangeArrowheads="1"/>
          </p:cNvSpPr>
          <p:nvPr/>
        </p:nvSpPr>
        <p:spPr bwMode="auto">
          <a:xfrm>
            <a:off x="785786" y="214290"/>
            <a:ext cx="52864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 smtClean="0"/>
              <a:t>На рисунке изображен график производной функции , определенной на интервале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(-3;</a:t>
            </a:r>
            <a:r>
              <a:rPr lang="tt-RU" sz="1600" b="1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]</a:t>
            </a:r>
            <a:r>
              <a:rPr lang="ru-RU" sz="1600" b="1" dirty="0" smtClean="0"/>
              <a:t>. Найдите количество точек, в которых касательная к графику функции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у=6-х </a:t>
            </a:r>
            <a:r>
              <a:rPr lang="ru-RU" sz="1600" b="1" dirty="0" smtClean="0"/>
              <a:t>параллельна прямой или совпадает с ней.</a:t>
            </a:r>
          </a:p>
        </p:txBody>
      </p:sp>
      <p:sp>
        <p:nvSpPr>
          <p:cNvPr id="6155" name="Text Box 337"/>
          <p:cNvSpPr txBox="1">
            <a:spLocks noChangeArrowheads="1"/>
          </p:cNvSpPr>
          <p:nvPr/>
        </p:nvSpPr>
        <p:spPr bwMode="auto">
          <a:xfrm>
            <a:off x="1302884" y="2252955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sz="2400" b="1" dirty="0" smtClean="0"/>
              <a:t>1</a:t>
            </a:r>
            <a:endParaRPr lang="ru-RU" sz="2400" b="1" dirty="0"/>
          </a:p>
        </p:txBody>
      </p:sp>
      <p:sp>
        <p:nvSpPr>
          <p:cNvPr id="6156" name="Text Box 338"/>
          <p:cNvSpPr txBox="1">
            <a:spLocks noChangeArrowheads="1"/>
          </p:cNvSpPr>
          <p:nvPr/>
        </p:nvSpPr>
        <p:spPr bwMode="auto">
          <a:xfrm>
            <a:off x="1271572" y="3971932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sz="2400" b="1" dirty="0" smtClean="0"/>
              <a:t>4</a:t>
            </a:r>
            <a:endParaRPr lang="ru-RU" sz="2400" b="1" dirty="0"/>
          </a:p>
        </p:txBody>
      </p:sp>
      <p:sp>
        <p:nvSpPr>
          <p:cNvPr id="6157" name="Text Box 339"/>
          <p:cNvSpPr txBox="1">
            <a:spLocks noChangeArrowheads="1"/>
          </p:cNvSpPr>
          <p:nvPr/>
        </p:nvSpPr>
        <p:spPr bwMode="auto">
          <a:xfrm>
            <a:off x="1302884" y="3038773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sz="2400" b="1" dirty="0" smtClean="0"/>
              <a:t>2</a:t>
            </a:r>
            <a:endParaRPr lang="ru-RU" sz="2400" b="1" dirty="0"/>
          </a:p>
        </p:txBody>
      </p:sp>
      <p:sp>
        <p:nvSpPr>
          <p:cNvPr id="6158" name="Text Box 340"/>
          <p:cNvSpPr txBox="1">
            <a:spLocks noChangeArrowheads="1"/>
          </p:cNvSpPr>
          <p:nvPr/>
        </p:nvSpPr>
        <p:spPr bwMode="auto">
          <a:xfrm>
            <a:off x="1302884" y="4753285"/>
            <a:ext cx="340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t-RU" sz="2400" b="1" dirty="0" smtClean="0"/>
              <a:t>3</a:t>
            </a:r>
            <a:endParaRPr lang="ru-RU" sz="2400" b="1" dirty="0"/>
          </a:p>
        </p:txBody>
      </p:sp>
      <p:sp>
        <p:nvSpPr>
          <p:cNvPr id="4437" name="AutoShape 34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3925895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3</a:t>
            </a:r>
          </a:p>
        </p:txBody>
      </p:sp>
      <p:sp>
        <p:nvSpPr>
          <p:cNvPr id="4441" name="AutoShape 345"/>
          <p:cNvSpPr>
            <a:spLocks noChangeArrowheads="1"/>
          </p:cNvSpPr>
          <p:nvPr/>
        </p:nvSpPr>
        <p:spPr bwMode="auto">
          <a:xfrm>
            <a:off x="3000364" y="2643182"/>
            <a:ext cx="1944688" cy="649288"/>
          </a:xfrm>
          <a:prstGeom prst="wedgeEllipseCallout">
            <a:avLst>
              <a:gd name="adj1" fmla="val -112745"/>
              <a:gd name="adj2" fmla="val 190566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ДӨРЕС!</a:t>
            </a:r>
            <a:endParaRPr lang="ru-RU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42" name="AutoShape 34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2211383"/>
            <a:ext cx="360362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1</a:t>
            </a:r>
          </a:p>
        </p:txBody>
      </p:sp>
      <p:sp>
        <p:nvSpPr>
          <p:cNvPr id="4443" name="AutoShape 34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2997200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2</a:t>
            </a:r>
          </a:p>
        </p:txBody>
      </p:sp>
      <p:sp>
        <p:nvSpPr>
          <p:cNvPr id="4444" name="AutoShape 34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4711712"/>
            <a:ext cx="360362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4</a:t>
            </a:r>
          </a:p>
        </p:txBody>
      </p:sp>
      <p:sp>
        <p:nvSpPr>
          <p:cNvPr id="4445" name="AutoShape 349"/>
          <p:cNvSpPr>
            <a:spLocks noChangeArrowheads="1"/>
          </p:cNvSpPr>
          <p:nvPr/>
        </p:nvSpPr>
        <p:spPr bwMode="auto">
          <a:xfrm>
            <a:off x="2571736" y="3786190"/>
            <a:ext cx="2952750" cy="936625"/>
          </a:xfrm>
          <a:prstGeom prst="wedgeEllipseCallout">
            <a:avLst>
              <a:gd name="adj1" fmla="val -69944"/>
              <a:gd name="adj2" fmla="val 88981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Уйла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46" name="AutoShape 350"/>
          <p:cNvSpPr>
            <a:spLocks noChangeArrowheads="1"/>
          </p:cNvSpPr>
          <p:nvPr/>
        </p:nvSpPr>
        <p:spPr bwMode="auto">
          <a:xfrm>
            <a:off x="2714612" y="1857364"/>
            <a:ext cx="2160588" cy="576262"/>
          </a:xfrm>
          <a:prstGeom prst="wedgeEllipseCallout">
            <a:avLst>
              <a:gd name="adj1" fmla="val -95556"/>
              <a:gd name="adj2" fmla="val 186639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smtClean="0"/>
              <a:t>УЙЛА!</a:t>
            </a:r>
            <a:endParaRPr lang="ru-RU" sz="2000" b="1" dirty="0"/>
          </a:p>
        </p:txBody>
      </p:sp>
      <p:sp>
        <p:nvSpPr>
          <p:cNvPr id="4447" name="AutoShape 351"/>
          <p:cNvSpPr>
            <a:spLocks noChangeArrowheads="1"/>
          </p:cNvSpPr>
          <p:nvPr/>
        </p:nvSpPr>
        <p:spPr bwMode="auto">
          <a:xfrm>
            <a:off x="2786050" y="1000108"/>
            <a:ext cx="2160587" cy="576263"/>
          </a:xfrm>
          <a:prstGeom prst="wedgeEllipseCallout">
            <a:avLst>
              <a:gd name="adj1" fmla="val -95494"/>
              <a:gd name="adj2" fmla="val 209986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1"/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tt-RU" sz="2000" b="1" dirty="0" smtClean="0"/>
              <a:t>УЙЛА!</a:t>
            </a:r>
            <a:endParaRPr lang="ru-RU" sz="2000" b="1" dirty="0"/>
          </a:p>
        </p:txBody>
      </p:sp>
      <p:sp>
        <p:nvSpPr>
          <p:cNvPr id="6171" name="AutoShape 35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429652" y="6072207"/>
            <a:ext cx="534961" cy="596882"/>
          </a:xfrm>
          <a:prstGeom prst="actionButtonForwardNext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72" name="AutoShape 36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8" name="Полилиния 67"/>
          <p:cNvSpPr/>
          <p:nvPr/>
        </p:nvSpPr>
        <p:spPr>
          <a:xfrm>
            <a:off x="5389418" y="1316182"/>
            <a:ext cx="3084652" cy="3352800"/>
          </a:xfrm>
          <a:custGeom>
            <a:avLst/>
            <a:gdLst>
              <a:gd name="connsiteX0" fmla="*/ 0 w 2493818"/>
              <a:gd name="connsiteY0" fmla="*/ 3352800 h 3352800"/>
              <a:gd name="connsiteX1" fmla="*/ 623455 w 2493818"/>
              <a:gd name="connsiteY1" fmla="*/ 1399309 h 3352800"/>
              <a:gd name="connsiteX2" fmla="*/ 1468582 w 2493818"/>
              <a:gd name="connsiteY2" fmla="*/ 2563091 h 3352800"/>
              <a:gd name="connsiteX3" fmla="*/ 2479964 w 2493818"/>
              <a:gd name="connsiteY3" fmla="*/ 0 h 3352800"/>
              <a:gd name="connsiteX4" fmla="*/ 2479964 w 2493818"/>
              <a:gd name="connsiteY4" fmla="*/ 0 h 3352800"/>
              <a:gd name="connsiteX5" fmla="*/ 2479964 w 2493818"/>
              <a:gd name="connsiteY5" fmla="*/ 0 h 3352800"/>
              <a:gd name="connsiteX6" fmla="*/ 2493818 w 2493818"/>
              <a:gd name="connsiteY6" fmla="*/ 13854 h 3352800"/>
              <a:gd name="connsiteX0" fmla="*/ 0 w 2513180"/>
              <a:gd name="connsiteY0" fmla="*/ 3352800 h 3352800"/>
              <a:gd name="connsiteX1" fmla="*/ 623455 w 2513180"/>
              <a:gd name="connsiteY1" fmla="*/ 1399309 h 3352800"/>
              <a:gd name="connsiteX2" fmla="*/ 1468582 w 2513180"/>
              <a:gd name="connsiteY2" fmla="*/ 2563091 h 3352800"/>
              <a:gd name="connsiteX3" fmla="*/ 2479964 w 2513180"/>
              <a:gd name="connsiteY3" fmla="*/ 0 h 3352800"/>
              <a:gd name="connsiteX4" fmla="*/ 2479964 w 2513180"/>
              <a:gd name="connsiteY4" fmla="*/ 0 h 3352800"/>
              <a:gd name="connsiteX5" fmla="*/ 2479964 w 2513180"/>
              <a:gd name="connsiteY5" fmla="*/ 0 h 3352800"/>
              <a:gd name="connsiteX6" fmla="*/ 2493818 w 2513180"/>
              <a:gd name="connsiteY6" fmla="*/ 13854 h 3352800"/>
              <a:gd name="connsiteX0" fmla="*/ 0 w 2513180"/>
              <a:gd name="connsiteY0" fmla="*/ 3352800 h 3352800"/>
              <a:gd name="connsiteX1" fmla="*/ 623455 w 2513180"/>
              <a:gd name="connsiteY1" fmla="*/ 1399309 h 3352800"/>
              <a:gd name="connsiteX2" fmla="*/ 1468582 w 2513180"/>
              <a:gd name="connsiteY2" fmla="*/ 2563091 h 3352800"/>
              <a:gd name="connsiteX3" fmla="*/ 1894316 w 2513180"/>
              <a:gd name="connsiteY3" fmla="*/ 797198 h 3352800"/>
              <a:gd name="connsiteX4" fmla="*/ 2479964 w 2513180"/>
              <a:gd name="connsiteY4" fmla="*/ 0 h 3352800"/>
              <a:gd name="connsiteX5" fmla="*/ 2479964 w 2513180"/>
              <a:gd name="connsiteY5" fmla="*/ 0 h 3352800"/>
              <a:gd name="connsiteX6" fmla="*/ 2479964 w 2513180"/>
              <a:gd name="connsiteY6" fmla="*/ 0 h 3352800"/>
              <a:gd name="connsiteX7" fmla="*/ 2493818 w 2513180"/>
              <a:gd name="connsiteY7" fmla="*/ 13854 h 3352800"/>
              <a:gd name="connsiteX0" fmla="*/ 0 w 3084652"/>
              <a:gd name="connsiteY0" fmla="*/ 3352800 h 3352800"/>
              <a:gd name="connsiteX1" fmla="*/ 623455 w 3084652"/>
              <a:gd name="connsiteY1" fmla="*/ 1399309 h 3352800"/>
              <a:gd name="connsiteX2" fmla="*/ 1468582 w 3084652"/>
              <a:gd name="connsiteY2" fmla="*/ 2563091 h 3352800"/>
              <a:gd name="connsiteX3" fmla="*/ 1894316 w 3084652"/>
              <a:gd name="connsiteY3" fmla="*/ 797198 h 3352800"/>
              <a:gd name="connsiteX4" fmla="*/ 2479964 w 3084652"/>
              <a:gd name="connsiteY4" fmla="*/ 0 h 3352800"/>
              <a:gd name="connsiteX5" fmla="*/ 2479964 w 3084652"/>
              <a:gd name="connsiteY5" fmla="*/ 0 h 3352800"/>
              <a:gd name="connsiteX6" fmla="*/ 2479964 w 3084652"/>
              <a:gd name="connsiteY6" fmla="*/ 0 h 3352800"/>
              <a:gd name="connsiteX7" fmla="*/ 3065290 w 3084652"/>
              <a:gd name="connsiteY7" fmla="*/ 2799912 h 335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84652" h="3352800">
                <a:moveTo>
                  <a:pt x="0" y="3352800"/>
                </a:moveTo>
                <a:cubicBezTo>
                  <a:pt x="189345" y="2441863"/>
                  <a:pt x="378691" y="1530927"/>
                  <a:pt x="623455" y="1399309"/>
                </a:cubicBezTo>
                <a:cubicBezTo>
                  <a:pt x="868219" y="1267691"/>
                  <a:pt x="1256772" y="2663443"/>
                  <a:pt x="1468582" y="2563091"/>
                </a:cubicBezTo>
                <a:cubicBezTo>
                  <a:pt x="1680392" y="2462739"/>
                  <a:pt x="1725752" y="1224380"/>
                  <a:pt x="1894316" y="797198"/>
                </a:cubicBezTo>
                <a:cubicBezTo>
                  <a:pt x="2062880" y="370016"/>
                  <a:pt x="2418080" y="204308"/>
                  <a:pt x="2479964" y="0"/>
                </a:cubicBezTo>
                <a:lnTo>
                  <a:pt x="2479964" y="0"/>
                </a:lnTo>
                <a:lnTo>
                  <a:pt x="2479964" y="0"/>
                </a:lnTo>
                <a:cubicBezTo>
                  <a:pt x="2484582" y="4618"/>
                  <a:pt x="3084652" y="2789594"/>
                  <a:pt x="3065290" y="2799912"/>
                </a:cubicBezTo>
              </a:path>
            </a:pathLst>
          </a:custGeom>
          <a:ln w="28575">
            <a:solidFill>
              <a:srgbClr val="0000FF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69" name="Oval 352"/>
          <p:cNvSpPr>
            <a:spLocks noChangeArrowheads="1"/>
          </p:cNvSpPr>
          <p:nvPr/>
        </p:nvSpPr>
        <p:spPr bwMode="auto">
          <a:xfrm>
            <a:off x="5364163" y="4643447"/>
            <a:ext cx="71437" cy="71437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" name="Группа 75"/>
          <p:cNvGrpSpPr/>
          <p:nvPr/>
        </p:nvGrpSpPr>
        <p:grpSpPr>
          <a:xfrm>
            <a:off x="5600704" y="3500438"/>
            <a:ext cx="2800376" cy="114303"/>
            <a:chOff x="5600704" y="3500438"/>
            <a:chExt cx="2800376" cy="114303"/>
          </a:xfrm>
        </p:grpSpPr>
        <p:sp>
          <p:nvSpPr>
            <p:cNvPr id="72" name="Блок-схема: узел 71"/>
            <p:cNvSpPr/>
            <p:nvPr/>
          </p:nvSpPr>
          <p:spPr>
            <a:xfrm flipH="1" flipV="1">
              <a:off x="8286776" y="3500438"/>
              <a:ext cx="114304" cy="114303"/>
            </a:xfrm>
            <a:prstGeom prst="flowChartConnector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Блок-схема: узел 72"/>
            <p:cNvSpPr/>
            <p:nvPr/>
          </p:nvSpPr>
          <p:spPr>
            <a:xfrm flipH="1" flipV="1">
              <a:off x="6929454" y="3500438"/>
              <a:ext cx="114304" cy="114303"/>
            </a:xfrm>
            <a:prstGeom prst="flowChartConnector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Блок-схема: узел 73"/>
            <p:cNvSpPr/>
            <p:nvPr/>
          </p:nvSpPr>
          <p:spPr>
            <a:xfrm flipH="1" flipV="1">
              <a:off x="6529398" y="3500438"/>
              <a:ext cx="114304" cy="114303"/>
            </a:xfrm>
            <a:prstGeom prst="flowChartConnector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Блок-схема: узел 74"/>
            <p:cNvSpPr/>
            <p:nvPr/>
          </p:nvSpPr>
          <p:spPr>
            <a:xfrm flipH="1" flipV="1">
              <a:off x="5600704" y="3500438"/>
              <a:ext cx="114304" cy="114303"/>
            </a:xfrm>
            <a:prstGeom prst="flowChartConnector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3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4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4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4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42"/>
                  </p:tgtEl>
                </p:cond>
              </p:nextCondLst>
            </p:seq>
          </p:childTnLst>
        </p:cTn>
      </p:par>
    </p:tnLst>
    <p:bldLst>
      <p:bldP spid="4441" grpId="0" animBg="1"/>
      <p:bldP spid="4445" grpId="0" animBg="1"/>
      <p:bldP spid="4445" grpId="1" animBg="1"/>
      <p:bldP spid="4446" grpId="0" animBg="1"/>
      <p:bldP spid="4446" grpId="1" animBg="1"/>
      <p:bldP spid="4447" grpId="0" animBg="1"/>
      <p:bldP spid="444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Text Box 119"/>
          <p:cNvSpPr txBox="1">
            <a:spLocks noChangeArrowheads="1"/>
          </p:cNvSpPr>
          <p:nvPr/>
        </p:nvSpPr>
        <p:spPr bwMode="auto">
          <a:xfrm>
            <a:off x="714349" y="214290"/>
            <a:ext cx="7358113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 smtClean="0"/>
              <a:t>На рисунке изображён график функции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 =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f(x)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/>
              <a:t>и касательная к нему</a:t>
            </a:r>
          </a:p>
          <a:p>
            <a:r>
              <a:rPr lang="ru-RU" sz="1600" b="1" dirty="0" smtClean="0"/>
              <a:t> в точке с абсциссой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600" b="1" dirty="0" smtClean="0"/>
              <a:t>. Найдите значение производной функции </a:t>
            </a:r>
          </a:p>
          <a:p>
            <a:r>
              <a:rPr lang="ru-RU" sz="1600" b="1" dirty="0" smtClean="0"/>
              <a:t>в точке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600" b="1" dirty="0" smtClean="0"/>
              <a:t> .</a:t>
            </a:r>
            <a:r>
              <a:rPr lang="tt-RU" sz="17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700" b="1" dirty="0"/>
          </a:p>
        </p:txBody>
      </p:sp>
      <p:sp>
        <p:nvSpPr>
          <p:cNvPr id="18552" name="AutoShape 12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4941888"/>
            <a:ext cx="576263" cy="431800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18553" name="AutoShape 12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3933825"/>
            <a:ext cx="576263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-0,5</a:t>
            </a:r>
          </a:p>
        </p:txBody>
      </p:sp>
      <p:sp>
        <p:nvSpPr>
          <p:cNvPr id="18554" name="AutoShape 1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5805488"/>
            <a:ext cx="576263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/>
              <a:t>-2</a:t>
            </a:r>
            <a:endParaRPr lang="ru-RU" sz="2400" b="1" dirty="0"/>
          </a:p>
        </p:txBody>
      </p:sp>
      <p:sp>
        <p:nvSpPr>
          <p:cNvPr id="18555" name="AutoShape 1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2997200"/>
            <a:ext cx="576263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 0,5</a:t>
            </a:r>
          </a:p>
        </p:txBody>
      </p:sp>
      <p:sp>
        <p:nvSpPr>
          <p:cNvPr id="17418" name="AutoShape 12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557" name="AutoShape 125"/>
          <p:cNvSpPr>
            <a:spLocks noChangeArrowheads="1"/>
          </p:cNvSpPr>
          <p:nvPr/>
        </p:nvSpPr>
        <p:spPr bwMode="auto">
          <a:xfrm>
            <a:off x="1428728" y="1928802"/>
            <a:ext cx="2160587" cy="503238"/>
          </a:xfrm>
          <a:prstGeom prst="wedgeEllipseCallout">
            <a:avLst>
              <a:gd name="adj1" fmla="val -47208"/>
              <a:gd name="adj2" fmla="val 157569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rgbClr val="4BAEFF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8558" name="AutoShape 126"/>
          <p:cNvSpPr>
            <a:spLocks noChangeArrowheads="1"/>
          </p:cNvSpPr>
          <p:nvPr/>
        </p:nvSpPr>
        <p:spPr bwMode="auto">
          <a:xfrm>
            <a:off x="1042988" y="5084763"/>
            <a:ext cx="2016125" cy="504825"/>
          </a:xfrm>
          <a:prstGeom prst="wedgeEllipseCallout">
            <a:avLst>
              <a:gd name="adj1" fmla="val -48898"/>
              <a:gd name="adj2" fmla="val 171384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rgbClr val="4BAEFF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8559" name="AutoShape 127"/>
          <p:cNvSpPr>
            <a:spLocks noChangeArrowheads="1"/>
          </p:cNvSpPr>
          <p:nvPr/>
        </p:nvSpPr>
        <p:spPr bwMode="auto">
          <a:xfrm>
            <a:off x="1331913" y="4005263"/>
            <a:ext cx="2016125" cy="504825"/>
          </a:xfrm>
          <a:prstGeom prst="wedgeEllipseCallout">
            <a:avLst>
              <a:gd name="adj1" fmla="val -63069"/>
              <a:gd name="adj2" fmla="val 155977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Дөрес</a:t>
            </a:r>
            <a:r>
              <a:rPr lang="ru-RU" sz="2000" b="1" dirty="0" err="1" smtClean="0">
                <a:solidFill>
                  <a:srgbClr val="FF0000"/>
                </a:solidFill>
              </a:rPr>
              <a:t>!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8560" name="AutoShape 128"/>
          <p:cNvSpPr>
            <a:spLocks noChangeArrowheads="1"/>
          </p:cNvSpPr>
          <p:nvPr/>
        </p:nvSpPr>
        <p:spPr bwMode="auto">
          <a:xfrm>
            <a:off x="1331913" y="3141663"/>
            <a:ext cx="1944687" cy="503237"/>
          </a:xfrm>
          <a:prstGeom prst="wedgeEllipseCallout">
            <a:avLst>
              <a:gd name="adj1" fmla="val -59634"/>
              <a:gd name="adj2" fmla="val 13580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rgbClr val="4BAEFF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7425" name="Oval 131"/>
          <p:cNvSpPr>
            <a:spLocks noChangeArrowheads="1"/>
          </p:cNvSpPr>
          <p:nvPr/>
        </p:nvSpPr>
        <p:spPr bwMode="auto">
          <a:xfrm>
            <a:off x="6180149" y="3714752"/>
            <a:ext cx="106363" cy="85725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568" name="Text Box 136"/>
          <p:cNvSpPr txBox="1">
            <a:spLocks noChangeArrowheads="1"/>
          </p:cNvSpPr>
          <p:nvPr/>
        </p:nvSpPr>
        <p:spPr bwMode="auto">
          <a:xfrm>
            <a:off x="3276600" y="4941888"/>
            <a:ext cx="532923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Механический смысл производной: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k =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b="1" i="1" dirty="0" smtClean="0">
                <a:latin typeface="Arial" pitchFamily="34" charset="0"/>
                <a:cs typeface="Arial" pitchFamily="34" charset="0"/>
              </a:rPr>
              <a:t>α</a:t>
            </a: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Угол наклона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касательгой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 оси Ох тупой , значит   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&lt;o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Из прямоугольного треугольника: 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tg</a:t>
            </a:r>
            <a:r>
              <a:rPr lang="el-GR" i="1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4 : 2 = 2, </a:t>
            </a:r>
            <a:r>
              <a:rPr lang="en-US" i="1" dirty="0" smtClean="0">
                <a:cs typeface="Arial" pitchFamily="34" charset="0"/>
              </a:rPr>
              <a:t>k</a:t>
            </a:r>
            <a:r>
              <a:rPr lang="ru-RU" i="1" dirty="0" smtClean="0">
                <a:cs typeface="Arial" pitchFamily="34" charset="0"/>
              </a:rPr>
              <a:t>= 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el-GR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29" name="AutoShape 13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570" name="AutoShape 138"/>
          <p:cNvSpPr>
            <a:spLocks noChangeArrowheads="1"/>
          </p:cNvSpPr>
          <p:nvPr/>
        </p:nvSpPr>
        <p:spPr bwMode="auto">
          <a:xfrm rot="7927538">
            <a:off x="7006670" y="2493403"/>
            <a:ext cx="198438" cy="48895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7" name="Рисунок 46" descr="task-14/ps/task-14.2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357298"/>
            <a:ext cx="3071834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6" name="Прямоугольный треугольник 55"/>
          <p:cNvSpPr/>
          <p:nvPr/>
        </p:nvSpPr>
        <p:spPr>
          <a:xfrm rot="10800000" flipH="1">
            <a:off x="6072198" y="3000372"/>
            <a:ext cx="571504" cy="1000132"/>
          </a:xfrm>
          <a:prstGeom prst="rtTriangl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 rot="5400000" flipH="1" flipV="1">
            <a:off x="6357156" y="2715414"/>
            <a:ext cx="1588" cy="57150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Группа 66"/>
          <p:cNvGrpSpPr/>
          <p:nvPr/>
        </p:nvGrpSpPr>
        <p:grpSpPr>
          <a:xfrm>
            <a:off x="6071404" y="3000372"/>
            <a:ext cx="572298" cy="1000926"/>
            <a:chOff x="6071404" y="3000372"/>
            <a:chExt cx="572298" cy="1000926"/>
          </a:xfrm>
        </p:grpSpPr>
        <p:cxnSp>
          <p:nvCxnSpPr>
            <p:cNvPr id="60" name="Прямая соединительная линия 59"/>
            <p:cNvCxnSpPr>
              <a:stCxn id="56" idx="2"/>
              <a:endCxn id="56" idx="0"/>
            </p:cNvCxnSpPr>
            <p:nvPr/>
          </p:nvCxnSpPr>
          <p:spPr>
            <a:xfrm rot="16200000" flipH="1">
              <a:off x="5572132" y="3500438"/>
              <a:ext cx="1000132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>
              <a:stCxn id="56" idx="4"/>
              <a:endCxn id="56" idx="0"/>
            </p:cNvCxnSpPr>
            <p:nvPr/>
          </p:nvCxnSpPr>
          <p:spPr>
            <a:xfrm rot="16200000" flipH="1" flipV="1">
              <a:off x="5857884" y="3214686"/>
              <a:ext cx="1000132" cy="571504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5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8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5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85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85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5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85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85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5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85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85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53"/>
                  </p:tgtEl>
                </p:cond>
              </p:nextCondLst>
            </p:seq>
          </p:childTnLst>
        </p:cTn>
      </p:par>
    </p:tnLst>
    <p:bldLst>
      <p:bldP spid="18557" grpId="0" animBg="1"/>
      <p:bldP spid="18557" grpId="1" animBg="1"/>
      <p:bldP spid="18558" grpId="0" animBg="1"/>
      <p:bldP spid="18558" grpId="1" animBg="1"/>
      <p:bldP spid="18559" grpId="0" animBg="1"/>
      <p:bldP spid="18560" grpId="0" animBg="1"/>
      <p:bldP spid="18560" grpId="1" animBg="1"/>
      <p:bldP spid="18568" grpId="0"/>
      <p:bldP spid="18570" grpId="0" animBg="1"/>
      <p:bldP spid="5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 descr="task-14/ps/task-14.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142984"/>
            <a:ext cx="342902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 Box 119"/>
          <p:cNvSpPr txBox="1">
            <a:spLocks noChangeArrowheads="1"/>
          </p:cNvSpPr>
          <p:nvPr/>
        </p:nvSpPr>
        <p:spPr bwMode="auto">
          <a:xfrm>
            <a:off x="714349" y="214290"/>
            <a:ext cx="7358113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 smtClean="0"/>
              <a:t>На рисунке изображён график функции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 =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f(x)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/>
              <a:t>и касательная к нему</a:t>
            </a:r>
          </a:p>
          <a:p>
            <a:r>
              <a:rPr lang="ru-RU" sz="1600" b="1" dirty="0" smtClean="0"/>
              <a:t> в точке с абсциссой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600" b="1" dirty="0" smtClean="0"/>
              <a:t>. Найдите значение производной функции </a:t>
            </a:r>
          </a:p>
          <a:p>
            <a:r>
              <a:rPr lang="ru-RU" sz="1600" b="1" dirty="0" smtClean="0"/>
              <a:t>в точке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600" b="1" baseline="-25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600" b="1" dirty="0" smtClean="0"/>
              <a:t> .</a:t>
            </a:r>
            <a:r>
              <a:rPr lang="tt-RU" sz="17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700" b="1" dirty="0"/>
          </a:p>
        </p:txBody>
      </p:sp>
      <p:sp>
        <p:nvSpPr>
          <p:cNvPr id="18552" name="AutoShape 12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8596" y="4941888"/>
            <a:ext cx="687417" cy="431800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smtClean="0"/>
              <a:t>0,25</a:t>
            </a:r>
            <a:endParaRPr lang="ru-RU" sz="2400" b="1" dirty="0"/>
          </a:p>
        </p:txBody>
      </p:sp>
      <p:sp>
        <p:nvSpPr>
          <p:cNvPr id="18553" name="AutoShape 12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3933825"/>
            <a:ext cx="576263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/>
              <a:t>-</a:t>
            </a:r>
            <a:r>
              <a:rPr lang="en-US" sz="2400" b="1" dirty="0" smtClean="0"/>
              <a:t>4</a:t>
            </a:r>
            <a:endParaRPr lang="ru-RU" sz="2400" b="1" dirty="0"/>
          </a:p>
        </p:txBody>
      </p:sp>
      <p:sp>
        <p:nvSpPr>
          <p:cNvPr id="18554" name="AutoShape 1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85720" y="5805488"/>
            <a:ext cx="830293" cy="503237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 smtClean="0"/>
              <a:t>-</a:t>
            </a:r>
            <a:r>
              <a:rPr lang="en-US" sz="2400" b="1" dirty="0" smtClean="0"/>
              <a:t>0,</a:t>
            </a:r>
            <a:r>
              <a:rPr lang="ru-RU" sz="2400" b="1" dirty="0" smtClean="0"/>
              <a:t>2</a:t>
            </a:r>
            <a:r>
              <a:rPr lang="en-US" sz="2400" b="1" dirty="0" smtClean="0"/>
              <a:t>5</a:t>
            </a:r>
            <a:endParaRPr lang="ru-RU" sz="2400" b="1" dirty="0"/>
          </a:p>
        </p:txBody>
      </p:sp>
      <p:sp>
        <p:nvSpPr>
          <p:cNvPr id="18555" name="AutoShape 1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2997200"/>
            <a:ext cx="576263" cy="503238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 </a:t>
            </a:r>
            <a:r>
              <a:rPr lang="en-US" sz="2400" b="1" dirty="0" smtClean="0"/>
              <a:t>4</a:t>
            </a:r>
            <a:endParaRPr lang="ru-RU" sz="2400" b="1" dirty="0"/>
          </a:p>
        </p:txBody>
      </p:sp>
      <p:sp>
        <p:nvSpPr>
          <p:cNvPr id="17418" name="AutoShape 124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79388" y="188913"/>
            <a:ext cx="504825" cy="503237"/>
          </a:xfrm>
          <a:prstGeom prst="actionButtonBackPrevious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557" name="AutoShape 125"/>
          <p:cNvSpPr>
            <a:spLocks noChangeArrowheads="1"/>
          </p:cNvSpPr>
          <p:nvPr/>
        </p:nvSpPr>
        <p:spPr bwMode="auto">
          <a:xfrm>
            <a:off x="1428728" y="1928802"/>
            <a:ext cx="2160587" cy="503238"/>
          </a:xfrm>
          <a:prstGeom prst="wedgeEllipseCallout">
            <a:avLst>
              <a:gd name="adj1" fmla="val -47208"/>
              <a:gd name="adj2" fmla="val 157569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rgbClr val="4BAEFF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8558" name="AutoShape 126"/>
          <p:cNvSpPr>
            <a:spLocks noChangeArrowheads="1"/>
          </p:cNvSpPr>
          <p:nvPr/>
        </p:nvSpPr>
        <p:spPr bwMode="auto">
          <a:xfrm>
            <a:off x="1042988" y="5084763"/>
            <a:ext cx="2016125" cy="504825"/>
          </a:xfrm>
          <a:prstGeom prst="wedgeEllipseCallout">
            <a:avLst>
              <a:gd name="adj1" fmla="val -48898"/>
              <a:gd name="adj2" fmla="val 171384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rgbClr val="4BAEFF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8559" name="AutoShape 127"/>
          <p:cNvSpPr>
            <a:spLocks noChangeArrowheads="1"/>
          </p:cNvSpPr>
          <p:nvPr/>
        </p:nvSpPr>
        <p:spPr bwMode="auto">
          <a:xfrm>
            <a:off x="1331913" y="4005263"/>
            <a:ext cx="2016125" cy="504825"/>
          </a:xfrm>
          <a:prstGeom prst="wedgeEllipseCallout">
            <a:avLst>
              <a:gd name="adj1" fmla="val -63069"/>
              <a:gd name="adj2" fmla="val 155977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Дөрес</a:t>
            </a:r>
            <a:r>
              <a:rPr lang="ru-RU" sz="2000" b="1" dirty="0" err="1" smtClean="0">
                <a:solidFill>
                  <a:srgbClr val="FF0000"/>
                </a:solidFill>
              </a:rPr>
              <a:t>!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8560" name="AutoShape 128"/>
          <p:cNvSpPr>
            <a:spLocks noChangeArrowheads="1"/>
          </p:cNvSpPr>
          <p:nvPr/>
        </p:nvSpPr>
        <p:spPr bwMode="auto">
          <a:xfrm>
            <a:off x="1331913" y="3141663"/>
            <a:ext cx="1944687" cy="503237"/>
          </a:xfrm>
          <a:prstGeom prst="wedgeEllipseCallout">
            <a:avLst>
              <a:gd name="adj1" fmla="val -59634"/>
              <a:gd name="adj2" fmla="val 135806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8900000" scaled="0"/>
          </a:gradFill>
          <a:ln w="9525">
            <a:solidFill>
              <a:srgbClr val="4BAEFF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bg2">
                <a:lumMod val="90000"/>
              </a:schemeClr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b="1" dirty="0" err="1" smtClean="0"/>
              <a:t>уйла</a:t>
            </a:r>
            <a:r>
              <a:rPr lang="ru-RU" sz="2000" b="1" dirty="0" smtClean="0"/>
              <a:t>!</a:t>
            </a:r>
            <a:endParaRPr lang="ru-RU" sz="2000" b="1" dirty="0"/>
          </a:p>
        </p:txBody>
      </p:sp>
      <p:sp>
        <p:nvSpPr>
          <p:cNvPr id="17425" name="Oval 131"/>
          <p:cNvSpPr>
            <a:spLocks noChangeArrowheads="1"/>
          </p:cNvSpPr>
          <p:nvPr/>
        </p:nvSpPr>
        <p:spPr bwMode="auto">
          <a:xfrm>
            <a:off x="5786446" y="3071810"/>
            <a:ext cx="106363" cy="85725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568" name="Text Box 136"/>
          <p:cNvSpPr txBox="1">
            <a:spLocks noChangeArrowheads="1"/>
          </p:cNvSpPr>
          <p:nvPr/>
        </p:nvSpPr>
        <p:spPr bwMode="auto">
          <a:xfrm>
            <a:off x="3276600" y="4941888"/>
            <a:ext cx="532923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Механический смысл производной: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k =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b="1" i="1" dirty="0" smtClean="0">
                <a:latin typeface="Arial" pitchFamily="34" charset="0"/>
                <a:cs typeface="Arial" pitchFamily="34" charset="0"/>
              </a:rPr>
              <a:t>α</a:t>
            </a:r>
            <a:endParaRPr lang="ru-RU" b="1" i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Угол наклона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касательгой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 оси Ох острый , значит   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&gt;o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Из прямоугольного треугольника: 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tg</a:t>
            </a:r>
            <a:r>
              <a:rPr lang="el-GR" i="1" dirty="0" smtClean="0">
                <a:latin typeface="Arial" pitchFamily="34" charset="0"/>
                <a:cs typeface="Arial" pitchFamily="34" charset="0"/>
              </a:rPr>
              <a:t>α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0,25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 smtClean="0">
                <a:cs typeface="Arial" pitchFamily="34" charset="0"/>
              </a:rPr>
              <a:t>k</a:t>
            </a:r>
            <a:r>
              <a:rPr lang="ru-RU" i="1" dirty="0" smtClean="0">
                <a:cs typeface="Arial" pitchFamily="34" charset="0"/>
              </a:rPr>
              <a:t>= </a:t>
            </a:r>
            <a:r>
              <a:rPr lang="en-US" i="1" dirty="0" smtClean="0">
                <a:cs typeface="Arial" pitchFamily="34" charset="0"/>
              </a:rPr>
              <a:t>0,</a:t>
            </a:r>
            <a:r>
              <a:rPr lang="ru-RU" i="1" dirty="0" smtClean="0">
                <a:cs typeface="Arial" pitchFamily="34" charset="0"/>
              </a:rPr>
              <a:t>2</a:t>
            </a:r>
            <a:r>
              <a:rPr lang="en-US" i="1" dirty="0" smtClean="0">
                <a:cs typeface="Arial" pitchFamily="34" charset="0"/>
              </a:rPr>
              <a:t>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el-GR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29" name="AutoShape 137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8388350" y="6092825"/>
            <a:ext cx="576263" cy="576263"/>
          </a:xfrm>
          <a:prstGeom prst="actionButtonForwardNex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circle">
              <a:fillToRect l="50000" t="50000" r="50000" b="50000"/>
            </a:path>
          </a:gradFill>
          <a:ln w="9525">
            <a:solidFill>
              <a:srgbClr val="4BAE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" name="Прямоугольный треугольник 55"/>
          <p:cNvSpPr/>
          <p:nvPr/>
        </p:nvSpPr>
        <p:spPr>
          <a:xfrm rot="5400000" flipH="1" flipV="1">
            <a:off x="5965041" y="1821645"/>
            <a:ext cx="571504" cy="2357454"/>
          </a:xfrm>
          <a:prstGeom prst="rtTriangl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1" name="Группа 30"/>
          <p:cNvGrpSpPr/>
          <p:nvPr/>
        </p:nvGrpSpPr>
        <p:grpSpPr>
          <a:xfrm>
            <a:off x="5072066" y="2714620"/>
            <a:ext cx="2358248" cy="573092"/>
            <a:chOff x="5072066" y="2714620"/>
            <a:chExt cx="2358248" cy="573092"/>
          </a:xfrm>
        </p:grpSpPr>
        <p:cxnSp>
          <p:nvCxnSpPr>
            <p:cNvPr id="58" name="Прямая соединительная линия 57"/>
            <p:cNvCxnSpPr/>
            <p:nvPr/>
          </p:nvCxnSpPr>
          <p:spPr>
            <a:xfrm flipV="1">
              <a:off x="7428726" y="2714620"/>
              <a:ext cx="1588" cy="571504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5072066" y="3286124"/>
              <a:ext cx="2357454" cy="158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Прямая соединительная линия 29"/>
          <p:cNvCxnSpPr/>
          <p:nvPr/>
        </p:nvCxnSpPr>
        <p:spPr>
          <a:xfrm flipV="1">
            <a:off x="5072066" y="2714620"/>
            <a:ext cx="2357454" cy="57150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70" name="AutoShape 138"/>
          <p:cNvSpPr>
            <a:spLocks noChangeArrowheads="1"/>
          </p:cNvSpPr>
          <p:nvPr/>
        </p:nvSpPr>
        <p:spPr bwMode="auto">
          <a:xfrm rot="7927538">
            <a:off x="6094770" y="2985947"/>
            <a:ext cx="99413" cy="297637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5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8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5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85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85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5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85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85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5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85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85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53"/>
                  </p:tgtEl>
                </p:cond>
              </p:nextCondLst>
            </p:seq>
          </p:childTnLst>
        </p:cTn>
      </p:par>
    </p:tnLst>
    <p:bldLst>
      <p:bldP spid="18557" grpId="0" animBg="1"/>
      <p:bldP spid="18557" grpId="1" animBg="1"/>
      <p:bldP spid="18558" grpId="0" animBg="1"/>
      <p:bldP spid="18558" grpId="1" animBg="1"/>
      <p:bldP spid="18559" grpId="0" animBg="1"/>
      <p:bldP spid="18560" grpId="0" animBg="1"/>
      <p:bldP spid="18560" grpId="1" animBg="1"/>
      <p:bldP spid="18568" grpId="0"/>
      <p:bldP spid="56" grpId="0" animBg="1"/>
      <p:bldP spid="1857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88</TotalTime>
  <Words>554</Words>
  <Application>Microsoft Office PowerPoint</Application>
  <PresentationFormat>Экран (4:3)</PresentationFormat>
  <Paragraphs>118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ТРЕНАЖЕР. B8 Геометрический смысл производной</vt:lpstr>
      <vt:lpstr>На рисунке изображен график производной функции           , определенной на интервале               . В какой точке отрезка принимает наибольшее значение        . </vt:lpstr>
      <vt:lpstr>На рисунке изображен график производной функции           , определенной на интервале                 Найдите количество точек максимума функции             на отрезке               . 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Администратор</cp:lastModifiedBy>
  <cp:revision>14</cp:revision>
  <dcterms:created xsi:type="dcterms:W3CDTF">2010-02-16T15:38:36Z</dcterms:created>
  <dcterms:modified xsi:type="dcterms:W3CDTF">2015-01-30T10:05:06Z</dcterms:modified>
</cp:coreProperties>
</file>